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_rels/notesSlide44.xml.rels" ContentType="application/vnd.openxmlformats-package.relationships+xml"/>
  <Override PartName="/ppt/notesSlides/_rels/notesSlide1.xml.rels" ContentType="application/vnd.openxmlformats-package.relationships+xml"/>
  <Override PartName="/ppt/notesSlides/_rels/notesSlide45.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25.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_rels/notesSlide40.xml.rels" ContentType="application/vnd.openxmlformats-package.relationships+xml"/>
  <Override PartName="/ppt/notesSlides/_rels/notesSlide41.xml.rels" ContentType="application/vnd.openxmlformats-package.relationships+xml"/>
  <Override PartName="/ppt/notesSlides/_rels/notesSlide42.xml.rels" ContentType="application/vnd.openxmlformats-package.relationship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57.png" ContentType="image/png"/>
  <Override PartName="/ppt/media/image1.png" ContentType="image/png"/>
  <Override PartName="/ppt/media/image58.png" ContentType="image/png"/>
  <Override PartName="/ppt/media/image2.png" ContentType="image/png"/>
  <Override PartName="/ppt/media/image59.png" ContentType="image/png"/>
  <Override PartName="/ppt/media/image17.jpeg" ContentType="image/jpeg"/>
  <Override PartName="/ppt/media/image3.png" ContentType="image/png"/>
  <Override PartName="/ppt/media/image70.png" ContentType="image/png"/>
  <Override PartName="/ppt/media/image4.png" ContentType="image/png"/>
  <Override PartName="/ppt/media/image71.png" ContentType="image/png"/>
  <Override PartName="/ppt/media/image5.png" ContentType="image/png"/>
  <Override PartName="/ppt/media/image23.emf" ContentType="image/x-emf"/>
  <Override PartName="/ppt/media/image72.png" ContentType="image/png"/>
  <Override PartName="/ppt/media/image6.png" ContentType="image/png"/>
  <Override PartName="/ppt/media/image73.png" ContentType="image/png"/>
  <Override PartName="/ppt/media/image7.png" ContentType="image/png"/>
  <Override PartName="/ppt/media/image25.emf" ContentType="image/x-emf"/>
  <Override PartName="/ppt/media/image74.png" ContentType="image/png"/>
  <Override PartName="/ppt/media/image8.png" ContentType="image/png"/>
  <Override PartName="/ppt/media/image75.png" ContentType="image/png"/>
  <Override PartName="/ppt/media/image9.png" ContentType="image/png"/>
  <Override PartName="/ppt/media/image27.emf" ContentType="image/x-emf"/>
  <Override PartName="/ppt/media/image10.png" ContentType="image/png"/>
  <Override PartName="/ppt/media/image66.png" ContentType="image/png"/>
  <Override PartName="/ppt/media/image11.jpeg" ContentType="image/jpeg"/>
  <Override PartName="/ppt/media/image12.png" ContentType="image/png"/>
  <Override PartName="/ppt/media/image31.emf" ContentType="image/x-emf"/>
  <Override PartName="/ppt/media/image13.png" ContentType="image/png"/>
  <Override PartName="/ppt/media/image14.png" ContentType="image/png"/>
  <Override PartName="/ppt/media/image15.png" ContentType="image/png"/>
  <Override PartName="/ppt/media/image16.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4.png" ContentType="image/png"/>
  <Override PartName="/ppt/media/image26.png" ContentType="image/png"/>
  <Override PartName="/ppt/media/image100.png" ContentType="image/png"/>
  <Override PartName="/ppt/media/image28.png" ContentType="image/png"/>
  <Override PartName="/ppt/media/image101.png" ContentType="image/png"/>
  <Override PartName="/ppt/media/image29.png" ContentType="image/png"/>
  <Override PartName="/ppt/media/image30.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110.png" ContentType="image/png"/>
  <Override PartName="/ppt/media/image38.png" ContentType="image/png"/>
  <Override PartName="/ppt/media/image54.jpeg" ContentType="image/jpeg"/>
  <Override PartName="/ppt/media/image39.png" ContentType="image/png"/>
  <Override PartName="/ppt/media/image40.png" ContentType="image/png"/>
  <Override PartName="/ppt/media/image41.png" ContentType="image/png"/>
  <Override PartName="/ppt/media/image42.png" ContentType="image/png"/>
  <Override PartName="/ppt/media/image43.jpeg" ContentType="image/jpeg"/>
  <Override PartName="/ppt/media/image50.png" ContentType="image/png"/>
  <Override PartName="/ppt/media/image44.png" ContentType="image/png"/>
  <Override PartName="/ppt/media/image45.png" ContentType="image/png"/>
  <Override PartName="/ppt/media/image46.png" ContentType="image/png"/>
  <Override PartName="/ppt/media/image47.png" ContentType="image/png"/>
  <Override PartName="/ppt/media/image48.png" ContentType="image/png"/>
  <Override PartName="/ppt/media/image49.png" ContentType="image/png"/>
  <Override PartName="/ppt/media/image121.png" ContentType="image/png"/>
  <Override PartName="/ppt/media/image51.png" ContentType="image/png"/>
  <Override PartName="/ppt/media/image52.png" ContentType="image/png"/>
  <Override PartName="/ppt/media/image53.png" ContentType="image/png"/>
  <Override PartName="/ppt/media/image55.png" ContentType="image/png"/>
  <Override PartName="/ppt/media/image128.jpeg" ContentType="image/jpeg"/>
  <Override PartName="/ppt/media/image56.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7.png" ContentType="image/png"/>
  <Override PartName="/ppt/media/image68.png" ContentType="image/png"/>
  <Override PartName="/ppt/media/image69.png" ContentType="image/png"/>
  <Override PartName="/ppt/media/image76.png" ContentType="image/png"/>
  <Override PartName="/ppt/media/image77.png" ContentType="image/png"/>
  <Override PartName="/ppt/media/image78.png" ContentType="image/png"/>
  <Override PartName="/ppt/media/image79.png" ContentType="image/png"/>
  <Override PartName="/ppt/media/image80.png" ContentType="image/png"/>
  <Override PartName="/ppt/media/image81.png" ContentType="image/png"/>
  <Override PartName="/ppt/media/image82.png" ContentType="image/png"/>
  <Override PartName="/ppt/media/image83.png" ContentType="image/png"/>
  <Override PartName="/ppt/media/image84.png" ContentType="image/png"/>
  <Override PartName="/ppt/media/image85.png" ContentType="image/png"/>
  <Override PartName="/ppt/media/image86.png" ContentType="image/png"/>
  <Override PartName="/ppt/media/image87.png" ContentType="image/png"/>
  <Override PartName="/ppt/media/image88.png" ContentType="image/png"/>
  <Override PartName="/ppt/media/image89.png" ContentType="image/png"/>
  <Override PartName="/ppt/media/image90.png" ContentType="image/png"/>
  <Override PartName="/ppt/media/image91.png" ContentType="image/png"/>
  <Override PartName="/ppt/media/image92.png" ContentType="image/png"/>
  <Override PartName="/ppt/media/image93.png" ContentType="image/png"/>
  <Override PartName="/ppt/media/image94.png" ContentType="image/png"/>
  <Override PartName="/ppt/media/image95.png" ContentType="image/png"/>
  <Override PartName="/ppt/media/image96.png" ContentType="image/png"/>
  <Override PartName="/ppt/media/image97.png" ContentType="image/png"/>
  <Override PartName="/ppt/media/image98.png" ContentType="image/png"/>
  <Override PartName="/ppt/media/image99.png" ContentType="image/png"/>
  <Override PartName="/ppt/media/image102.png" ContentType="image/png"/>
  <Override PartName="/ppt/media/image103.png" ContentType="image/png"/>
  <Override PartName="/ppt/media/image104.png" ContentType="image/png"/>
  <Override PartName="/ppt/media/image105.png" ContentType="image/png"/>
  <Override PartName="/ppt/media/image106.png" ContentType="image/png"/>
  <Override PartName="/ppt/media/image107.png" ContentType="image/png"/>
  <Override PartName="/ppt/media/image108.png" ContentType="image/png"/>
  <Override PartName="/ppt/media/image109.png" ContentType="image/png"/>
  <Override PartName="/ppt/media/image111.jpeg" ContentType="image/jpeg"/>
  <Override PartName="/ppt/media/image112.jpeg" ContentType="image/jpeg"/>
  <Override PartName="/ppt/media/image113.png" ContentType="image/png"/>
  <Override PartName="/ppt/media/image114.png" ContentType="image/png"/>
  <Override PartName="/ppt/media/image115.png" ContentType="image/png"/>
  <Override PartName="/ppt/media/image116.png" ContentType="image/png"/>
  <Override PartName="/ppt/media/image117.jpeg" ContentType="image/jpeg"/>
  <Override PartName="/ppt/media/image118.png" ContentType="image/png"/>
  <Override PartName="/ppt/media/image119.png" ContentType="image/png"/>
  <Override PartName="/ppt/media/image120.jpeg" ContentType="image/jpeg"/>
  <Override PartName="/ppt/media/image122.jpeg" ContentType="image/jpeg"/>
  <Override PartName="/ppt/media/image123.png" ContentType="image/png"/>
  <Override PartName="/ppt/media/image124.png" ContentType="image/png"/>
  <Override PartName="/ppt/media/image125.png" ContentType="image/png"/>
  <Override PartName="/ppt/media/image126.png" ContentType="image/png"/>
  <Override PartName="/ppt/media/image127.png" ContentType="image/pn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en-US" sz="1800" spc="-1" strike="noStrike">
                <a:solidFill>
                  <a:srgbClr val="000000"/>
                </a:solidFill>
                <a:latin typeface="Calibri"/>
              </a:rPr>
              <a:t>Click to move the slide</a:t>
            </a:r>
            <a:endParaRPr b="0" lang="en-US" sz="1800" spc="-1" strike="noStrike">
              <a:solidFill>
                <a:srgbClr val="000000"/>
              </a:solidFill>
              <a:latin typeface="Calibri"/>
            </a:endParaRPr>
          </a:p>
        </p:txBody>
      </p:sp>
      <p:sp>
        <p:nvSpPr>
          <p:cNvPr id="81"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82"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83"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84"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85"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312C0E8F-06EA-413A-9D32-84616650C0CF}"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3"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74" name="PlaceHolder 2"/>
          <p:cNvSpPr>
            <a:spLocks noGrp="1"/>
          </p:cNvSpPr>
          <p:nvPr>
            <p:ph type="sldImg"/>
          </p:nvPr>
        </p:nvSpPr>
        <p:spPr>
          <a:xfrm>
            <a:off x="685800" y="1143000"/>
            <a:ext cx="5486040" cy="3085920"/>
          </a:xfrm>
          <a:prstGeom prst="rect">
            <a:avLst/>
          </a:prstGeom>
        </p:spPr>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5"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76" name="PlaceHolder 2"/>
          <p:cNvSpPr>
            <a:spLocks noGrp="1"/>
          </p:cNvSpPr>
          <p:nvPr>
            <p:ph type="sldImg"/>
          </p:nvPr>
        </p:nvSpPr>
        <p:spPr>
          <a:xfrm>
            <a:off x="685800" y="1143000"/>
            <a:ext cx="5486040" cy="3085920"/>
          </a:xfrm>
          <a:prstGeom prst="rect">
            <a:avLst/>
          </a:prstGeom>
        </p:spPr>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90" name="PlaceHolder 2"/>
          <p:cNvSpPr>
            <a:spLocks noGrp="1"/>
          </p:cNvSpPr>
          <p:nvPr>
            <p:ph type="sldImg"/>
          </p:nvPr>
        </p:nvSpPr>
        <p:spPr>
          <a:xfrm>
            <a:off x="685800" y="1143000"/>
            <a:ext cx="5486040" cy="3085920"/>
          </a:xfrm>
          <a:prstGeom prst="rect">
            <a:avLst/>
          </a:prstGeom>
        </p:spPr>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92" name="PlaceHolder 2"/>
          <p:cNvSpPr>
            <a:spLocks noGrp="1"/>
          </p:cNvSpPr>
          <p:nvPr>
            <p:ph type="sldImg"/>
          </p:nvPr>
        </p:nvSpPr>
        <p:spPr>
          <a:xfrm>
            <a:off x="685800" y="1143000"/>
            <a:ext cx="5486040" cy="3085920"/>
          </a:xfrm>
          <a:prstGeom prst="rect">
            <a:avLst/>
          </a:prstGeom>
        </p:spPr>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94" name="PlaceHolder 2"/>
          <p:cNvSpPr>
            <a:spLocks noGrp="1"/>
          </p:cNvSpPr>
          <p:nvPr>
            <p:ph type="sldImg"/>
          </p:nvPr>
        </p:nvSpPr>
        <p:spPr>
          <a:xfrm>
            <a:off x="685800" y="1143000"/>
            <a:ext cx="5486040" cy="3085920"/>
          </a:xfrm>
          <a:prstGeom prst="rect">
            <a:avLst/>
          </a:prstGeom>
        </p:spPr>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5"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96" name="PlaceHolder 2"/>
          <p:cNvSpPr>
            <a:spLocks noGrp="1"/>
          </p:cNvSpPr>
          <p:nvPr>
            <p:ph type="sldImg"/>
          </p:nvPr>
        </p:nvSpPr>
        <p:spPr>
          <a:xfrm>
            <a:off x="685800" y="1143000"/>
            <a:ext cx="5486040" cy="3085920"/>
          </a:xfrm>
          <a:prstGeom prst="rect">
            <a:avLst/>
          </a:prstGeom>
        </p:spPr>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7"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78" name="PlaceHolder 2"/>
          <p:cNvSpPr>
            <a:spLocks noGrp="1"/>
          </p:cNvSpPr>
          <p:nvPr>
            <p:ph type="sldImg"/>
          </p:nvPr>
        </p:nvSpPr>
        <p:spPr>
          <a:xfrm>
            <a:off x="685800" y="1143000"/>
            <a:ext cx="5486040" cy="3085920"/>
          </a:xfrm>
          <a:prstGeom prst="rect">
            <a:avLst/>
          </a:prstGeom>
        </p:spPr>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98" name="PlaceHolder 2"/>
          <p:cNvSpPr>
            <a:spLocks noGrp="1"/>
          </p:cNvSpPr>
          <p:nvPr>
            <p:ph type="sldImg"/>
          </p:nvPr>
        </p:nvSpPr>
        <p:spPr>
          <a:xfrm>
            <a:off x="685800" y="1143000"/>
            <a:ext cx="5486040" cy="3085920"/>
          </a:xfrm>
          <a:prstGeom prst="rect">
            <a:avLst/>
          </a:prstGeom>
        </p:spPr>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9"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00" name="PlaceHolder 2"/>
          <p:cNvSpPr>
            <a:spLocks noGrp="1"/>
          </p:cNvSpPr>
          <p:nvPr>
            <p:ph type="sldImg"/>
          </p:nvPr>
        </p:nvSpPr>
        <p:spPr>
          <a:xfrm>
            <a:off x="685800" y="1143000"/>
            <a:ext cx="5486040" cy="3085920"/>
          </a:xfrm>
          <a:prstGeom prst="rect">
            <a:avLst/>
          </a:prstGeom>
        </p:spPr>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02" name="PlaceHolder 2"/>
          <p:cNvSpPr>
            <a:spLocks noGrp="1"/>
          </p:cNvSpPr>
          <p:nvPr>
            <p:ph type="sldImg"/>
          </p:nvPr>
        </p:nvSpPr>
        <p:spPr>
          <a:xfrm>
            <a:off x="685800" y="1143000"/>
            <a:ext cx="5486040" cy="3085920"/>
          </a:xfrm>
          <a:prstGeom prst="rect">
            <a:avLst/>
          </a:prstGeom>
        </p:spPr>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04" name="PlaceHolder 2"/>
          <p:cNvSpPr>
            <a:spLocks noGrp="1"/>
          </p:cNvSpPr>
          <p:nvPr>
            <p:ph type="sldImg"/>
          </p:nvPr>
        </p:nvSpPr>
        <p:spPr>
          <a:xfrm>
            <a:off x="685800" y="1143000"/>
            <a:ext cx="5486040" cy="3085920"/>
          </a:xfrm>
          <a:prstGeom prst="rect">
            <a:avLst/>
          </a:prstGeom>
        </p:spPr>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5"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06" name="PlaceHolder 2"/>
          <p:cNvSpPr>
            <a:spLocks noGrp="1"/>
          </p:cNvSpPr>
          <p:nvPr>
            <p:ph type="sldImg"/>
          </p:nvPr>
        </p:nvSpPr>
        <p:spPr>
          <a:xfrm>
            <a:off x="685800" y="1143000"/>
            <a:ext cx="5486040" cy="3085920"/>
          </a:xfrm>
          <a:prstGeom prst="rect">
            <a:avLst/>
          </a:prstGeom>
        </p:spPr>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08" name="PlaceHolder 2"/>
          <p:cNvSpPr>
            <a:spLocks noGrp="1"/>
          </p:cNvSpPr>
          <p:nvPr>
            <p:ph type="sldImg"/>
          </p:nvPr>
        </p:nvSpPr>
        <p:spPr>
          <a:xfrm>
            <a:off x="685800" y="1143000"/>
            <a:ext cx="5486040" cy="3085920"/>
          </a:xfrm>
          <a:prstGeom prst="rect">
            <a:avLst/>
          </a:prstGeom>
        </p:spPr>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10" name="PlaceHolder 2"/>
          <p:cNvSpPr>
            <a:spLocks noGrp="1"/>
          </p:cNvSpPr>
          <p:nvPr>
            <p:ph type="sldImg"/>
          </p:nvPr>
        </p:nvSpPr>
        <p:spPr>
          <a:xfrm>
            <a:off x="685800" y="1143000"/>
            <a:ext cx="5486040" cy="3085920"/>
          </a:xfrm>
          <a:prstGeom prst="rect">
            <a:avLst/>
          </a:prstGeom>
        </p:spPr>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12" name="PlaceHolder 2"/>
          <p:cNvSpPr>
            <a:spLocks noGrp="1"/>
          </p:cNvSpPr>
          <p:nvPr>
            <p:ph type="sldImg"/>
          </p:nvPr>
        </p:nvSpPr>
        <p:spPr>
          <a:xfrm>
            <a:off x="685800" y="1143000"/>
            <a:ext cx="5486040" cy="3085920"/>
          </a:xfrm>
          <a:prstGeom prst="rect">
            <a:avLst/>
          </a:prstGeom>
        </p:spPr>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14" name="PlaceHolder 2"/>
          <p:cNvSpPr>
            <a:spLocks noGrp="1"/>
          </p:cNvSpPr>
          <p:nvPr>
            <p:ph type="sldImg"/>
          </p:nvPr>
        </p:nvSpPr>
        <p:spPr>
          <a:xfrm>
            <a:off x="685800" y="1143000"/>
            <a:ext cx="5486040" cy="3085920"/>
          </a:xfrm>
          <a:prstGeom prst="rect">
            <a:avLst/>
          </a:prstGeom>
        </p:spPr>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16" name="PlaceHolder 2"/>
          <p:cNvSpPr>
            <a:spLocks noGrp="1"/>
          </p:cNvSpPr>
          <p:nvPr>
            <p:ph type="sldImg"/>
          </p:nvPr>
        </p:nvSpPr>
        <p:spPr>
          <a:xfrm>
            <a:off x="685800" y="1143000"/>
            <a:ext cx="5486040" cy="3085920"/>
          </a:xfrm>
          <a:prstGeom prst="rect">
            <a:avLst/>
          </a:prstGeom>
        </p:spPr>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80" name="PlaceHolder 2"/>
          <p:cNvSpPr>
            <a:spLocks noGrp="1"/>
          </p:cNvSpPr>
          <p:nvPr>
            <p:ph type="sldImg"/>
          </p:nvPr>
        </p:nvSpPr>
        <p:spPr>
          <a:xfrm>
            <a:off x="685800" y="1143000"/>
            <a:ext cx="5486040" cy="3085920"/>
          </a:xfrm>
          <a:prstGeom prst="rect">
            <a:avLst/>
          </a:prstGeom>
        </p:spPr>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18" name="PlaceHolder 2"/>
          <p:cNvSpPr>
            <a:spLocks noGrp="1"/>
          </p:cNvSpPr>
          <p:nvPr>
            <p:ph type="sldImg"/>
          </p:nvPr>
        </p:nvSpPr>
        <p:spPr>
          <a:xfrm>
            <a:off x="685800" y="1143000"/>
            <a:ext cx="5486040" cy="3085920"/>
          </a:xfrm>
          <a:prstGeom prst="rect">
            <a:avLst/>
          </a:prstGeom>
        </p:spPr>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20" name="PlaceHolder 2"/>
          <p:cNvSpPr>
            <a:spLocks noGrp="1"/>
          </p:cNvSpPr>
          <p:nvPr>
            <p:ph type="sldImg"/>
          </p:nvPr>
        </p:nvSpPr>
        <p:spPr>
          <a:xfrm>
            <a:off x="685800" y="1143000"/>
            <a:ext cx="5486040" cy="3085920"/>
          </a:xfrm>
          <a:prstGeom prst="rect">
            <a:avLst/>
          </a:prstGeom>
        </p:spPr>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22" name="PlaceHolder 2"/>
          <p:cNvSpPr>
            <a:spLocks noGrp="1"/>
          </p:cNvSpPr>
          <p:nvPr>
            <p:ph type="sldImg"/>
          </p:nvPr>
        </p:nvSpPr>
        <p:spPr>
          <a:xfrm>
            <a:off x="685800" y="1143000"/>
            <a:ext cx="5486040" cy="3085920"/>
          </a:xfrm>
          <a:prstGeom prst="rect">
            <a:avLst/>
          </a:prstGeom>
        </p:spPr>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3"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24" name="PlaceHolder 2"/>
          <p:cNvSpPr>
            <a:spLocks noGrp="1"/>
          </p:cNvSpPr>
          <p:nvPr>
            <p:ph type="sldImg"/>
          </p:nvPr>
        </p:nvSpPr>
        <p:spPr>
          <a:xfrm>
            <a:off x="685800" y="1143000"/>
            <a:ext cx="5486040" cy="3085920"/>
          </a:xfrm>
          <a:prstGeom prst="rect">
            <a:avLst/>
          </a:prstGeom>
        </p:spPr>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426" name="PlaceHolder 2"/>
          <p:cNvSpPr>
            <a:spLocks noGrp="1"/>
          </p:cNvSpPr>
          <p:nvPr>
            <p:ph type="sldImg"/>
          </p:nvPr>
        </p:nvSpPr>
        <p:spPr>
          <a:xfrm>
            <a:off x="685800" y="1143000"/>
            <a:ext cx="5486040" cy="3085920"/>
          </a:xfrm>
          <a:prstGeom prst="rect">
            <a:avLst/>
          </a:prstGeom>
        </p:spPr>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1"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82" name="PlaceHolder 2"/>
          <p:cNvSpPr>
            <a:spLocks noGrp="1"/>
          </p:cNvSpPr>
          <p:nvPr>
            <p:ph type="sldImg"/>
          </p:nvPr>
        </p:nvSpPr>
        <p:spPr>
          <a:xfrm>
            <a:off x="685800" y="1143000"/>
            <a:ext cx="5486040" cy="3085920"/>
          </a:xfrm>
          <a:prstGeom prst="rect">
            <a:avLst/>
          </a:prstGeom>
        </p:spPr>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84" name="PlaceHolder 2"/>
          <p:cNvSpPr>
            <a:spLocks noGrp="1"/>
          </p:cNvSpPr>
          <p:nvPr>
            <p:ph type="sldImg"/>
          </p:nvPr>
        </p:nvSpPr>
        <p:spPr>
          <a:xfrm>
            <a:off x="685800" y="1143000"/>
            <a:ext cx="5486040" cy="3085920"/>
          </a:xfrm>
          <a:prstGeom prst="rect">
            <a:avLst/>
          </a:prstGeom>
        </p:spPr>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86" name="PlaceHolder 2"/>
          <p:cNvSpPr>
            <a:spLocks noGrp="1"/>
          </p:cNvSpPr>
          <p:nvPr>
            <p:ph type="sldImg"/>
          </p:nvPr>
        </p:nvSpPr>
        <p:spPr>
          <a:xfrm>
            <a:off x="685800" y="1143000"/>
            <a:ext cx="5486040" cy="3085920"/>
          </a:xfrm>
          <a:prstGeom prst="rect">
            <a:avLst/>
          </a:prstGeom>
        </p:spPr>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7" name="PlaceHolder 1"/>
          <p:cNvSpPr>
            <a:spLocks noGrp="1"/>
          </p:cNvSpPr>
          <p:nvPr>
            <p:ph type="body"/>
          </p:nvPr>
        </p:nvSpPr>
        <p:spPr>
          <a:xfrm>
            <a:off x="685800" y="4400640"/>
            <a:ext cx="5486040" cy="3600000"/>
          </a:xfrm>
          <a:prstGeom prst="rect">
            <a:avLst/>
          </a:prstGeom>
        </p:spPr>
        <p:txBody>
          <a:bodyPr>
            <a:noAutofit/>
          </a:bodyPr>
          <a:p>
            <a:pPr marL="285840" indent="-285480">
              <a:lnSpc>
                <a:spcPct val="100000"/>
              </a:lnSpc>
              <a:spcAft>
                <a:spcPts val="1001"/>
              </a:spcAft>
              <a:buClr>
                <a:srgbClr val="000000"/>
              </a:buClr>
              <a:buFont typeface="Arial"/>
              <a:buChar char="•"/>
            </a:pPr>
            <a:r>
              <a:rPr b="0" lang="en-US" sz="2000" spc="-1" strike="noStrike">
                <a:latin typeface="Arial"/>
              </a:rPr>
              <a:t>Continued political $ focus: “connective tissue” </a:t>
            </a:r>
            <a:endParaRPr b="0" lang="en-US" sz="2000" spc="-1" strike="noStrike">
              <a:latin typeface="Arial"/>
            </a:endParaRPr>
          </a:p>
          <a:p>
            <a:pPr>
              <a:lnSpc>
                <a:spcPct val="100000"/>
              </a:lnSpc>
              <a:tabLst>
                <a:tab algn="l" pos="0"/>
              </a:tabLst>
            </a:pPr>
            <a:endParaRPr b="0" lang="en-US" sz="2000" spc="-1" strike="noStrike">
              <a:latin typeface="Arial"/>
            </a:endParaRPr>
          </a:p>
        </p:txBody>
      </p:sp>
      <p:sp>
        <p:nvSpPr>
          <p:cNvPr id="388" name="PlaceHolder 2"/>
          <p:cNvSpPr>
            <a:spLocks noGrp="1"/>
          </p:cNvSpPr>
          <p:nvPr>
            <p:ph type="sldImg"/>
          </p:nvPr>
        </p:nvSpPr>
        <p:spPr>
          <a:xfrm>
            <a:off x="685800" y="1143000"/>
            <a:ext cx="5486040" cy="3085920"/>
          </a:xfrm>
          <a:prstGeom prst="rect">
            <a:avLst/>
          </a:prstGeom>
        </p:spPr>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5"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26"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8"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2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0"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1"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3"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4"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5"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6"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7"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8"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7"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9"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5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54"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5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56"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58"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5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60"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6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64"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6"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67"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9"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1"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2"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74"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5"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6"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7"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8"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9"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8"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3"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15"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1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9"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1"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2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23"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afafa"/>
            </a:gs>
          </a:gsLst>
          <a:lin ang="5400000"/>
        </a:gradFill>
      </p:bgPr>
    </p:bg>
    <p:spTree>
      <p:nvGrpSpPr>
        <p:cNvPr id="1" name=""/>
        <p:cNvGrpSpPr/>
        <p:nvPr/>
      </p:nvGrpSpPr>
      <p:grpSpPr>
        <a:xfrm>
          <a:off x="0" y="0"/>
          <a:ext cx="0" cy="0"/>
          <a:chOff x="0" y="0"/>
          <a:chExt cx="0" cy="0"/>
        </a:xfrm>
      </p:grpSpPr>
      <p:pic>
        <p:nvPicPr>
          <p:cNvPr id="0" name="Google Shape;16;p2" descr=""/>
          <p:cNvPicPr/>
          <p:nvPr/>
        </p:nvPicPr>
        <p:blipFill>
          <a:blip r:embed="rId2"/>
          <a:stretch/>
        </p:blipFill>
        <p:spPr>
          <a:xfrm>
            <a:off x="6095880" y="343440"/>
            <a:ext cx="5917680" cy="515520"/>
          </a:xfrm>
          <a:prstGeom prst="rect">
            <a:avLst/>
          </a:prstGeom>
          <a:ln w="0">
            <a:noFill/>
          </a:ln>
        </p:spPr>
      </p:pic>
      <p:sp>
        <p:nvSpPr>
          <p:cNvPr id="1" name="PlaceHolder 1"/>
          <p:cNvSpPr>
            <a:spLocks noGrp="1"/>
          </p:cNvSpPr>
          <p:nvPr>
            <p:ph type="title"/>
          </p:nvPr>
        </p:nvSpPr>
        <p:spPr>
          <a:xfrm>
            <a:off x="609480" y="273600"/>
            <a:ext cx="10972440" cy="1144800"/>
          </a:xfrm>
          <a:prstGeom prst="rect">
            <a:avLst/>
          </a:prstGeom>
        </p:spPr>
        <p:txBody>
          <a:bodyPr lIns="0" rIns="0" tIns="0" bIns="0" anchor="ctr">
            <a:noAutofit/>
          </a:bodyP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2"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en-US" sz="4400" spc="-1" strike="noStrike">
                <a:solidFill>
                  <a:srgbClr val="000000"/>
                </a:solidFill>
                <a:latin typeface="Calibri Light"/>
              </a:rPr>
              <a:t>Click to edit Master title style</a:t>
            </a:r>
            <a:endParaRPr b="0" lang="en-US" sz="4400" spc="-1" strike="noStrike">
              <a:solidFill>
                <a:srgbClr val="000000"/>
              </a:solidFill>
              <a:latin typeface="Calibri"/>
            </a:endParaRPr>
          </a:p>
        </p:txBody>
      </p:sp>
      <p:sp>
        <p:nvSpPr>
          <p:cNvPr id="40" name="PlaceHolder 2"/>
          <p:cNvSpPr>
            <a:spLocks noGrp="1"/>
          </p:cNvSpPr>
          <p:nvPr>
            <p:ph type="body"/>
          </p:nvPr>
        </p:nvSpPr>
        <p:spPr>
          <a:xfrm>
            <a:off x="838080" y="1825560"/>
            <a:ext cx="10515240" cy="4350960"/>
          </a:xfrm>
          <a:prstGeom prst="rect">
            <a:avLst/>
          </a:prstGeom>
        </p:spPr>
        <p:txBody>
          <a:bodyPr>
            <a:noAutofit/>
          </a:bodyPr>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41"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A5BEE0F2-17E4-4D7D-87A5-ABB47C2F26EB}" type="datetime">
              <a:rPr b="0" lang="en-US" sz="1200" spc="-1" strike="noStrike">
                <a:solidFill>
                  <a:srgbClr val="8b8b8b"/>
                </a:solidFill>
                <a:latin typeface="Calibri"/>
              </a:rPr>
              <a:t>4/15/24</a:t>
            </a:fld>
            <a:endParaRPr b="0" lang="en-US" sz="1200" spc="-1" strike="noStrike">
              <a:latin typeface="Times New Roman"/>
            </a:endParaRPr>
          </a:p>
        </p:txBody>
      </p:sp>
      <p:sp>
        <p:nvSpPr>
          <p:cNvPr id="42" name="PlaceHolder 4"/>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43"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065EA276-3D1E-44F8-9665-71EF17B3C64E}"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png"/><Relationship Id="rId3"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png"/><Relationship Id="rId3"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png"/><Relationship Id="rId3"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31.emf"/><Relationship Id="rId2" Type="http://schemas.openxmlformats.org/officeDocument/2006/relationships/image" Target="../media/image32.png"/><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slideLayout" Target="../slideLayouts/slideLayout1.xml"/><Relationship Id="rId6"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slideLayout" Target="../slideLayouts/slideLayout1.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slideLayout" Target="../slideLayouts/slideLayout1.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slideLayout" Target="../slideLayouts/slideLayout1.xml"/><Relationship Id="rId4"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1.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1.xml"/><Relationship Id="rId4"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slideLayout" Target="../slideLayouts/slideLayout1.xml"/><Relationship Id="rId5"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87.png"/><Relationship Id="rId3" Type="http://schemas.openxmlformats.org/officeDocument/2006/relationships/slideLayout" Target="../slideLayouts/slideLayout1.xml"/><Relationship Id="rId4"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slideLayout" Target="../slideLayouts/slideLayout1.xml"/><Relationship Id="rId5"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96.png"/><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slideLayout" Target="../slideLayouts/slideLayout1.xml"/><Relationship Id="rId9"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103.png"/><Relationship Id="rId2" Type="http://schemas.openxmlformats.org/officeDocument/2006/relationships/image" Target="../media/image104.png"/><Relationship Id="rId3" Type="http://schemas.openxmlformats.org/officeDocument/2006/relationships/slideLayout" Target="../slideLayouts/slideLayout1.xml"/><Relationship Id="rId4"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slideLayout" Target="../slideLayouts/slideLayout1.xml"/><Relationship Id="rId5"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108.png"/><Relationship Id="rId2" Type="http://schemas.openxmlformats.org/officeDocument/2006/relationships/image" Target="../media/image109.png"/><Relationship Id="rId3" Type="http://schemas.openxmlformats.org/officeDocument/2006/relationships/slideLayout" Target="../slideLayouts/slideLayout1.xml"/><Relationship Id="rId4"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110.png"/><Relationship Id="rId2" Type="http://schemas.openxmlformats.org/officeDocument/2006/relationships/image" Target="../media/image111.jpeg"/><Relationship Id="rId3" Type="http://schemas.openxmlformats.org/officeDocument/2006/relationships/image" Target="../media/image112.jpe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slideLayout" Target="../slideLayouts/slideLayout1.xml"/><Relationship Id="rId7"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jpeg"/><Relationship Id="rId3" Type="http://schemas.openxmlformats.org/officeDocument/2006/relationships/slideLayout" Target="../slideLayouts/slideLayout1.xml"/><Relationship Id="rId4"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115.png"/><Relationship Id="rId2" Type="http://schemas.openxmlformats.org/officeDocument/2006/relationships/image" Target="../media/image116.png"/><Relationship Id="rId3" Type="http://schemas.openxmlformats.org/officeDocument/2006/relationships/image" Target="../media/image117.jpeg"/><Relationship Id="rId4" Type="http://schemas.openxmlformats.org/officeDocument/2006/relationships/image" Target="../media/image118.png"/><Relationship Id="rId5" Type="http://schemas.openxmlformats.org/officeDocument/2006/relationships/slideLayout" Target="../slideLayouts/slideLayout1.xml"/><Relationship Id="rId6"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119.png"/><Relationship Id="rId2" Type="http://schemas.openxmlformats.org/officeDocument/2006/relationships/image" Target="../media/image120.jpeg"/><Relationship Id="rId3" Type="http://schemas.openxmlformats.org/officeDocument/2006/relationships/slideLayout" Target="../slideLayouts/slideLayout1.xml"/><Relationship Id="rId4"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121.png"/><Relationship Id="rId2" Type="http://schemas.openxmlformats.org/officeDocument/2006/relationships/hyperlink" Target="mailto:swilson@asyousow.org" TargetMode="External"/><Relationship Id="rId3" Type="http://schemas.openxmlformats.org/officeDocument/2006/relationships/hyperlink" Target="http://www.proxypreview.org/" TargetMode="External"/><Relationship Id="rId4" Type="http://schemas.openxmlformats.org/officeDocument/2006/relationships/image" Target="../media/image122.jpeg"/><Relationship Id="rId5" Type="http://schemas.openxmlformats.org/officeDocument/2006/relationships/slideLayout" Target="../slideLayouts/slideLayout1.xml"/><Relationship Id="rId6"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123.png"/><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image" Target="../media/image126.png"/><Relationship Id="rId2" Type="http://schemas.openxmlformats.org/officeDocument/2006/relationships/hyperlink" Target="https://www.proxypreview.org/legal" TargetMode="External"/><Relationship Id="rId3" Type="http://schemas.openxmlformats.org/officeDocument/2006/relationships/slideLayout" Target="../slideLayouts/slideLayout1.xml"/><Relationship Id="rId4"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127.png"/><Relationship Id="rId2" Type="http://schemas.openxmlformats.org/officeDocument/2006/relationships/image" Target="../media/image128.jpeg"/><Relationship Id="rId3" Type="http://schemas.openxmlformats.org/officeDocument/2006/relationships/slideLayout" Target="../slideLayouts/slideLayout1.xml"/><Relationship Id="rId4" Type="http://schemas.openxmlformats.org/officeDocument/2006/relationships/notesSlide" Target="../notesSlides/notesSlide45.xml"/>
</Relationships>
</file>

<file path=ppt/slides/_rels/slide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1.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jpeg"/><Relationship Id="rId3" Type="http://schemas.openxmlformats.org/officeDocument/2006/relationships/image" Target="../media/image18.png"/><Relationship Id="rId4" Type="http://schemas.openxmlformats.org/officeDocument/2006/relationships/slideLayout" Target="../slideLayouts/slideLayout1.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1.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87"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88" name="Google Shape;172;p27"/>
          <p:cNvSpPr/>
          <p:nvPr/>
        </p:nvSpPr>
        <p:spPr>
          <a:xfrm>
            <a:off x="4046040" y="910080"/>
            <a:ext cx="5181120" cy="837720"/>
          </a:xfrm>
          <a:prstGeom prst="rect">
            <a:avLst/>
          </a:prstGeom>
          <a:noFill/>
          <a:ln w="0">
            <a:noFill/>
          </a:ln>
        </p:spPr>
        <p:style>
          <a:lnRef idx="0"/>
          <a:fillRef idx="0"/>
          <a:effectRef idx="0"/>
          <a:fontRef idx="minor"/>
        </p:style>
        <p:txBody>
          <a:bodyPr anchor="b">
            <a:noAutofit/>
          </a:bodyPr>
          <a:p>
            <a:pPr>
              <a:lnSpc>
                <a:spcPct val="70000"/>
              </a:lnSpc>
            </a:pPr>
            <a:r>
              <a:rPr b="1" lang="en-US" sz="4000" spc="-1" strike="noStrike">
                <a:solidFill>
                  <a:srgbClr val="532977"/>
                </a:solidFill>
                <a:latin typeface="Calibri"/>
                <a:ea typeface="Calibri"/>
              </a:rPr>
              <a:t>Proxy</a:t>
            </a:r>
            <a:r>
              <a:rPr b="1" lang="en-US" sz="4650" spc="-1" strike="noStrike">
                <a:solidFill>
                  <a:srgbClr val="532977"/>
                </a:solidFill>
                <a:latin typeface="Calibri"/>
                <a:ea typeface="Calibri"/>
              </a:rPr>
              <a:t> </a:t>
            </a:r>
            <a:r>
              <a:rPr b="1" lang="en-US" sz="4000" spc="-1" strike="noStrike">
                <a:solidFill>
                  <a:srgbClr val="532977"/>
                </a:solidFill>
                <a:latin typeface="Calibri"/>
                <a:ea typeface="Calibri"/>
              </a:rPr>
              <a:t>Preview 2024</a:t>
            </a:r>
            <a:endParaRPr b="0" lang="en-US" sz="4000" spc="-1" strike="noStrike">
              <a:latin typeface="Arial"/>
            </a:endParaRPr>
          </a:p>
        </p:txBody>
      </p:sp>
      <p:sp>
        <p:nvSpPr>
          <p:cNvPr id="89" name="Google Shape;173;p27"/>
          <p:cNvSpPr/>
          <p:nvPr/>
        </p:nvSpPr>
        <p:spPr>
          <a:xfrm>
            <a:off x="6438600" y="3053160"/>
            <a:ext cx="3657240" cy="829800"/>
          </a:xfrm>
          <a:prstGeom prst="rect">
            <a:avLst/>
          </a:prstGeom>
          <a:noFill/>
          <a:ln w="0">
            <a:noFill/>
          </a:ln>
        </p:spPr>
        <p:style>
          <a:lnRef idx="0"/>
          <a:fillRef idx="0"/>
          <a:effectRef idx="0"/>
          <a:fontRef idx="minor"/>
        </p:style>
        <p:txBody>
          <a:bodyPr>
            <a:noAutofit/>
          </a:bodyPr>
          <a:p>
            <a:pPr algn="ctr">
              <a:lnSpc>
                <a:spcPct val="100000"/>
              </a:lnSpc>
            </a:pPr>
            <a:r>
              <a:rPr b="0" lang="en-US" sz="2400" spc="-1" strike="noStrike">
                <a:solidFill>
                  <a:srgbClr val="000000"/>
                </a:solidFill>
                <a:latin typeface="Calibri"/>
                <a:ea typeface="Calibri"/>
              </a:rPr>
              <a:t>Download the full report at</a:t>
            </a:r>
            <a:endParaRPr b="0" lang="en-US" sz="2400" spc="-1" strike="noStrike">
              <a:latin typeface="Arial"/>
            </a:endParaRPr>
          </a:p>
          <a:p>
            <a:pPr algn="ctr">
              <a:lnSpc>
                <a:spcPct val="100000"/>
              </a:lnSpc>
            </a:pPr>
            <a:r>
              <a:rPr b="1" lang="en-US" sz="2400" spc="-1" strike="noStrike" u="sng">
                <a:solidFill>
                  <a:srgbClr val="62308e"/>
                </a:solidFill>
                <a:uFillTx/>
                <a:latin typeface="Calibri"/>
                <a:ea typeface="Calibri"/>
              </a:rPr>
              <a:t>www.proxypreview.org</a:t>
            </a:r>
            <a:endParaRPr b="0" lang="en-US" sz="2400" spc="-1" strike="noStrike">
              <a:latin typeface="Arial"/>
            </a:endParaRPr>
          </a:p>
        </p:txBody>
      </p:sp>
      <p:sp>
        <p:nvSpPr>
          <p:cNvPr id="90" name="Google Shape;174;p27"/>
          <p:cNvSpPr/>
          <p:nvPr/>
        </p:nvSpPr>
        <p:spPr>
          <a:xfrm>
            <a:off x="5676840" y="3859920"/>
            <a:ext cx="5181120" cy="837720"/>
          </a:xfrm>
          <a:prstGeom prst="rect">
            <a:avLst/>
          </a:prstGeom>
          <a:noFill/>
          <a:ln w="0">
            <a:noFill/>
          </a:ln>
        </p:spPr>
        <p:style>
          <a:lnRef idx="0"/>
          <a:fillRef idx="0"/>
          <a:effectRef idx="0"/>
          <a:fontRef idx="minor"/>
        </p:style>
        <p:txBody>
          <a:bodyPr anchor="b">
            <a:noAutofit/>
          </a:bodyPr>
          <a:p>
            <a:pPr algn="ctr">
              <a:lnSpc>
                <a:spcPct val="90000"/>
              </a:lnSpc>
            </a:pPr>
            <a:r>
              <a:rPr b="1" i="1" lang="en-US" sz="3600" spc="-1" strike="noStrike">
                <a:solidFill>
                  <a:srgbClr val="532977"/>
                </a:solidFill>
                <a:latin typeface="Calibri"/>
                <a:ea typeface="Calibri"/>
              </a:rPr>
              <a:t>March 14, 2024</a:t>
            </a:r>
            <a:endParaRPr b="0" lang="en-US" sz="3600" spc="-1" strike="noStrike">
              <a:latin typeface="Arial"/>
            </a:endParaRPr>
          </a:p>
        </p:txBody>
      </p:sp>
      <p:pic>
        <p:nvPicPr>
          <p:cNvPr id="91" name="Picture 5" descr="A cover of a book&#10;&#10;Description automatically generated"/>
          <p:cNvPicPr/>
          <p:nvPr/>
        </p:nvPicPr>
        <p:blipFill>
          <a:blip r:embed="rId2"/>
          <a:stretch/>
        </p:blipFill>
        <p:spPr>
          <a:xfrm>
            <a:off x="1749960" y="1984680"/>
            <a:ext cx="3545640" cy="458856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Google Shape;330;p47"/>
          <p:cNvSpPr/>
          <p:nvPr/>
        </p:nvSpPr>
        <p:spPr>
          <a:xfrm>
            <a:off x="776520" y="102348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ea typeface="Calibri"/>
              </a:rPr>
              <a:t>Outcomes Update</a:t>
            </a:r>
            <a:endParaRPr b="0" lang="en-US" sz="3200" spc="-1" strike="noStrike">
              <a:latin typeface="Arial"/>
            </a:endParaRPr>
          </a:p>
        </p:txBody>
      </p:sp>
      <p:sp>
        <p:nvSpPr>
          <p:cNvPr id="136" name="TextBox 4"/>
          <p:cNvSpPr/>
          <p:nvPr/>
        </p:nvSpPr>
        <p:spPr>
          <a:xfrm>
            <a:off x="7531920" y="2038320"/>
            <a:ext cx="4537080" cy="3199320"/>
          </a:xfrm>
          <a:prstGeom prst="rect">
            <a:avLst/>
          </a:prstGeom>
          <a:noFill/>
          <a:ln w="0">
            <a:noFill/>
          </a:ln>
        </p:spPr>
        <p:style>
          <a:lnRef idx="0"/>
          <a:fillRef idx="0"/>
          <a:effectRef idx="0"/>
          <a:fontRef idx="minor"/>
        </p:style>
        <p:txBody>
          <a:bodyPr lIns="90000" rIns="90000" tIns="45000" bIns="45000">
            <a:spAutoFit/>
          </a:bodyPr>
          <a:p>
            <a:pPr>
              <a:lnSpc>
                <a:spcPct val="100000"/>
              </a:lnSpc>
              <a:spcAft>
                <a:spcPts val="1800"/>
              </a:spcAft>
            </a:pPr>
            <a:r>
              <a:rPr b="0" lang="en-US" sz="1800" spc="-1" strike="noStrike" u="sng">
                <a:solidFill>
                  <a:srgbClr val="000000"/>
                </a:solidFill>
                <a:uFillTx/>
                <a:latin typeface="Calibri"/>
              </a:rPr>
              <a:t>As of March 12</a:t>
            </a:r>
            <a:r>
              <a:rPr b="0" lang="en-US" sz="1800" spc="-1" strike="noStrike">
                <a:solidFill>
                  <a:srgbClr val="000000"/>
                </a:solidFill>
                <a:latin typeface="Calibri"/>
              </a:rPr>
              <a:t>:  </a:t>
            </a:r>
            <a:endParaRPr b="0" lang="en-US" sz="1800" spc="-1" strike="noStrike">
              <a:latin typeface="Arial"/>
            </a:endParaRPr>
          </a:p>
          <a:p>
            <a:pPr marL="285840" indent="-285480">
              <a:lnSpc>
                <a:spcPct val="100000"/>
              </a:lnSpc>
              <a:spcAft>
                <a:spcPts val="1800"/>
              </a:spcAft>
              <a:buClr>
                <a:srgbClr val="000000"/>
              </a:buClr>
              <a:buFont typeface="Arial"/>
              <a:buChar char="•"/>
            </a:pPr>
            <a:r>
              <a:rPr b="0" i="1" lang="en-US" sz="1800" spc="-1" strike="noStrike">
                <a:solidFill>
                  <a:srgbClr val="000000"/>
                </a:solidFill>
                <a:latin typeface="Calibri"/>
              </a:rPr>
              <a:t>Withdrawals</a:t>
            </a:r>
            <a:r>
              <a:rPr b="0" lang="en-US" sz="1800" spc="-1" strike="noStrike">
                <a:solidFill>
                  <a:srgbClr val="000000"/>
                </a:solidFill>
                <a:latin typeface="Calibri"/>
              </a:rPr>
              <a:t> will increase – how much?</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rPr>
              <a:t>437 </a:t>
            </a:r>
            <a:r>
              <a:rPr b="0" i="1" lang="en-US" sz="1800" spc="-1" strike="noStrike">
                <a:solidFill>
                  <a:srgbClr val="000000"/>
                </a:solidFill>
                <a:latin typeface="Calibri"/>
              </a:rPr>
              <a:t>pending</a:t>
            </a:r>
            <a:r>
              <a:rPr b="0" lang="en-US" sz="1800" spc="-1" strike="noStrike">
                <a:solidFill>
                  <a:srgbClr val="000000"/>
                </a:solidFill>
                <a:latin typeface="Calibri"/>
              </a:rPr>
              <a:t> (424 same time last year)</a:t>
            </a:r>
            <a:endParaRPr b="0" lang="en-US" sz="1800" spc="-1" strike="noStrike">
              <a:latin typeface="Arial"/>
            </a:endParaRPr>
          </a:p>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 </a:t>
            </a:r>
            <a:r>
              <a:rPr b="0" i="1" lang="en-US" sz="1800" spc="-1" strike="noStrike">
                <a:solidFill>
                  <a:srgbClr val="000000"/>
                </a:solidFill>
                <a:latin typeface="Calibri"/>
              </a:rPr>
              <a:t>voted</a:t>
            </a:r>
            <a:r>
              <a:rPr b="0" lang="en-US" sz="1800" spc="-1" strike="noStrike">
                <a:solidFill>
                  <a:srgbClr val="000000"/>
                </a:solidFill>
                <a:latin typeface="Calibri"/>
              </a:rPr>
              <a:t> in 2023 sharply up </a:t>
            </a:r>
            <a:endParaRPr b="0" lang="en-US" sz="1800" spc="-1" strike="noStrike">
              <a:latin typeface="Arial"/>
            </a:endParaRPr>
          </a:p>
          <a:p>
            <a:pPr>
              <a:lnSpc>
                <a:spcPct val="100000"/>
              </a:lnSpc>
              <a:spcAft>
                <a:spcPts val="1800"/>
              </a:spcAft>
            </a:pPr>
            <a:r>
              <a:rPr b="0" lang="en-US" sz="1800" spc="-1" strike="noStrike">
                <a:solidFill>
                  <a:srgbClr val="000000"/>
                </a:solidFill>
                <a:latin typeface="Calibri"/>
              </a:rPr>
              <a:t>       – </a:t>
            </a:r>
            <a:r>
              <a:rPr b="0" lang="en-US" sz="1800" spc="-1" strike="noStrike">
                <a:solidFill>
                  <a:srgbClr val="000000"/>
                </a:solidFill>
                <a:latin typeface="Calibri"/>
              </a:rPr>
              <a:t>will it continue?</a:t>
            </a:r>
            <a:endParaRPr b="0" lang="en-US" sz="1800" spc="-1" strike="noStrike">
              <a:latin typeface="Arial"/>
            </a:endParaRPr>
          </a:p>
          <a:p>
            <a:pPr marL="285840" indent="-285480">
              <a:lnSpc>
                <a:spcPct val="100000"/>
              </a:lnSpc>
              <a:spcAft>
                <a:spcPts val="1800"/>
              </a:spcAft>
              <a:buClr>
                <a:srgbClr val="000000"/>
              </a:buClr>
              <a:buFont typeface="Arial"/>
              <a:buChar char="•"/>
            </a:pPr>
            <a:r>
              <a:rPr b="0" i="1" lang="en-US" sz="1800" spc="-1" strike="noStrike">
                <a:solidFill>
                  <a:srgbClr val="000000"/>
                </a:solidFill>
                <a:latin typeface="Calibri"/>
              </a:rPr>
              <a:t>Omissions</a:t>
            </a:r>
            <a:r>
              <a:rPr b="0" lang="en-US" sz="1800" spc="-1" strike="noStrike">
                <a:solidFill>
                  <a:srgbClr val="000000"/>
                </a:solidFill>
                <a:latin typeface="Calibri"/>
              </a:rPr>
              <a:t> down sharply since ‘22, but more challenges this year </a:t>
            </a:r>
            <a:endParaRPr b="0" lang="en-US" sz="1800" spc="-1" strike="noStrike">
              <a:latin typeface="Arial"/>
            </a:endParaRPr>
          </a:p>
          <a:p>
            <a:pPr marL="285840" indent="-285480">
              <a:lnSpc>
                <a:spcPct val="100000"/>
              </a:lnSpc>
              <a:spcAft>
                <a:spcPts val="1199"/>
              </a:spcAft>
              <a:buClr>
                <a:srgbClr val="000000"/>
              </a:buClr>
              <a:buFont typeface="Arial"/>
              <a:buChar char="•"/>
            </a:pPr>
            <a:r>
              <a:rPr b="0" lang="en-US" sz="1800" spc="-1" strike="noStrike">
                <a:solidFill>
                  <a:srgbClr val="000000"/>
                </a:solidFill>
                <a:latin typeface="Calibri"/>
              </a:rPr>
              <a:t>Anti-ESG filings will grow</a:t>
            </a:r>
            <a:endParaRPr b="0" lang="en-US" sz="1800" spc="-1" strike="noStrike">
              <a:latin typeface="Arial"/>
            </a:endParaRPr>
          </a:p>
        </p:txBody>
      </p:sp>
      <p:pic>
        <p:nvPicPr>
          <p:cNvPr id="137" name="" descr=""/>
          <p:cNvPicPr/>
          <p:nvPr/>
        </p:nvPicPr>
        <p:blipFill>
          <a:blip r:embed="rId1"/>
          <a:stretch/>
        </p:blipFill>
        <p:spPr>
          <a:xfrm>
            <a:off x="485640" y="2150640"/>
            <a:ext cx="6827040" cy="4205880"/>
          </a:xfrm>
          <a:prstGeom prst="rect">
            <a:avLst/>
          </a:prstGeom>
          <a:ln w="0">
            <a:noFill/>
          </a:ln>
        </p:spPr>
      </p:pic>
      <p:pic>
        <p:nvPicPr>
          <p:cNvPr id="138" name="Picture 2" descr="A purple and green logo&#10;&#10;Description automatically generated"/>
          <p:cNvPicPr/>
          <p:nvPr/>
        </p:nvPicPr>
        <p:blipFill>
          <a:blip r:embed="rId2"/>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Google Shape;330;p47"/>
          <p:cNvSpPr/>
          <p:nvPr/>
        </p:nvSpPr>
        <p:spPr>
          <a:xfrm>
            <a:off x="600120" y="94140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ea typeface="Calibri"/>
              </a:rPr>
              <a:t>Outcomes of SEC No-Action Challenges</a:t>
            </a:r>
            <a:endParaRPr b="0" lang="en-US" sz="3200" spc="-1" strike="noStrike">
              <a:latin typeface="Arial"/>
            </a:endParaRPr>
          </a:p>
        </p:txBody>
      </p:sp>
      <p:sp>
        <p:nvSpPr>
          <p:cNvPr id="140" name="TextBox 4"/>
          <p:cNvSpPr/>
          <p:nvPr/>
        </p:nvSpPr>
        <p:spPr>
          <a:xfrm>
            <a:off x="7843320" y="1648440"/>
            <a:ext cx="4086360" cy="4149360"/>
          </a:xfrm>
          <a:prstGeom prst="rect">
            <a:avLst/>
          </a:prstGeom>
          <a:noFill/>
          <a:ln w="0">
            <a:noFill/>
          </a:ln>
        </p:spPr>
        <p:style>
          <a:lnRef idx="0"/>
          <a:fillRef idx="0"/>
          <a:effectRef idx="0"/>
          <a:fontRef idx="minor"/>
        </p:style>
        <p:txBody>
          <a:bodyPr lIns="90000" rIns="90000" tIns="45000" bIns="45000">
            <a:spAutoFit/>
          </a:bodyPr>
          <a:p>
            <a:pPr>
              <a:lnSpc>
                <a:spcPct val="100000"/>
              </a:lnSpc>
              <a:spcAft>
                <a:spcPts val="1001"/>
              </a:spcAft>
            </a:pPr>
            <a:r>
              <a:rPr b="0" lang="en-US" sz="1800" spc="-1" strike="noStrike" u="sng">
                <a:solidFill>
                  <a:srgbClr val="000000"/>
                </a:solidFill>
                <a:uFillTx/>
                <a:latin typeface="Calibri"/>
              </a:rPr>
              <a:t>As of March 12</a:t>
            </a:r>
            <a:r>
              <a:rPr b="0" lang="en-US" sz="1800" spc="-1" strike="noStrike">
                <a:solidFill>
                  <a:srgbClr val="000000"/>
                </a:solidFill>
                <a:latin typeface="Calibri"/>
              </a:rPr>
              <a:t>:  </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2021 SEC shift = less success for companies in 2022</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In 2023, fewer challenges but relatively more success for companies</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In 2024, increase in challenges to “normal” level</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Focus remains on “ordinary business” specificity</a:t>
            </a:r>
            <a:endParaRPr b="0" lang="en-US" sz="1800" spc="-1" strike="noStrike">
              <a:latin typeface="Arial"/>
            </a:endParaRPr>
          </a:p>
          <a:p>
            <a:pPr marL="285840" indent="-285480">
              <a:lnSpc>
                <a:spcPct val="100000"/>
              </a:lnSpc>
              <a:spcAft>
                <a:spcPts val="1800"/>
              </a:spcAft>
              <a:buClr>
                <a:srgbClr val="000000"/>
              </a:buClr>
              <a:buFont typeface="Arial"/>
              <a:buChar char="•"/>
            </a:pPr>
            <a:r>
              <a:rPr b="1" lang="en-US" sz="1800" spc="-1" strike="noStrike">
                <a:solidFill>
                  <a:srgbClr val="000000"/>
                </a:solidFill>
                <a:latin typeface="Calibri"/>
              </a:rPr>
              <a:t>Still to come:  </a:t>
            </a:r>
            <a:r>
              <a:rPr b="0" lang="en-US" sz="1800" spc="-1" strike="noStrike">
                <a:solidFill>
                  <a:srgbClr val="000000"/>
                </a:solidFill>
                <a:latin typeface="Calibri"/>
              </a:rPr>
              <a:t>72 challenge await response from SEC staff</a:t>
            </a:r>
            <a:endParaRPr b="0" lang="en-US" sz="1800" spc="-1" strike="noStrike">
              <a:latin typeface="Arial"/>
            </a:endParaRPr>
          </a:p>
        </p:txBody>
      </p:sp>
      <p:pic>
        <p:nvPicPr>
          <p:cNvPr id="141" name="" descr=""/>
          <p:cNvPicPr/>
          <p:nvPr/>
        </p:nvPicPr>
        <p:blipFill>
          <a:blip r:embed="rId1"/>
          <a:stretch/>
        </p:blipFill>
        <p:spPr>
          <a:xfrm>
            <a:off x="457200" y="2062800"/>
            <a:ext cx="7164000" cy="4147560"/>
          </a:xfrm>
          <a:prstGeom prst="rect">
            <a:avLst/>
          </a:prstGeom>
          <a:ln w="0">
            <a:noFill/>
          </a:ln>
        </p:spPr>
      </p:pic>
      <p:pic>
        <p:nvPicPr>
          <p:cNvPr id="142" name="Picture 1" descr="A purple and green logo&#10;&#10;Description automatically generated"/>
          <p:cNvPicPr/>
          <p:nvPr/>
        </p:nvPicPr>
        <p:blipFill>
          <a:blip r:embed="rId2"/>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TextBox 3"/>
          <p:cNvSpPr/>
          <p:nvPr/>
        </p:nvSpPr>
        <p:spPr>
          <a:xfrm>
            <a:off x="664560" y="938520"/>
            <a:ext cx="609372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n-US" sz="3200" spc="-1" strike="noStrike">
                <a:solidFill>
                  <a:srgbClr val="532977"/>
                </a:solidFill>
                <a:latin typeface="Calibri"/>
                <a:ea typeface="Calibri"/>
              </a:rPr>
              <a:t>Vote Distribution</a:t>
            </a:r>
            <a:endParaRPr b="0" lang="en-US" sz="3200" spc="-1" strike="noStrike">
              <a:latin typeface="Arial"/>
            </a:endParaRPr>
          </a:p>
        </p:txBody>
      </p:sp>
      <p:pic>
        <p:nvPicPr>
          <p:cNvPr id="144" name="" descr=""/>
          <p:cNvPicPr/>
          <p:nvPr/>
        </p:nvPicPr>
        <p:blipFill>
          <a:blip r:embed="rId1"/>
          <a:stretch/>
        </p:blipFill>
        <p:spPr>
          <a:xfrm>
            <a:off x="533880" y="2036160"/>
            <a:ext cx="8061840" cy="4073040"/>
          </a:xfrm>
          <a:prstGeom prst="rect">
            <a:avLst/>
          </a:prstGeom>
          <a:ln w="0">
            <a:noFill/>
          </a:ln>
        </p:spPr>
      </p:pic>
      <p:sp>
        <p:nvSpPr>
          <p:cNvPr id="145" name="TextBox 4"/>
          <p:cNvSpPr/>
          <p:nvPr/>
        </p:nvSpPr>
        <p:spPr>
          <a:xfrm>
            <a:off x="8795520" y="2127960"/>
            <a:ext cx="2763720" cy="301644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Fewer majority votes</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Level of investor dissent remains significant:  more proposals than ever over 20%</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Increase in low votes (&lt;5%), </a:t>
            </a:r>
            <a:r>
              <a:rPr b="0" i="1" lang="en-US" sz="1800" spc="-1" strike="noStrike">
                <a:solidFill>
                  <a:srgbClr val="000000"/>
                </a:solidFill>
                <a:latin typeface="Calibri"/>
              </a:rPr>
              <a:t>led by anti-ESG</a:t>
            </a:r>
            <a:r>
              <a:rPr b="0" lang="en-US" sz="1800" spc="-1" strike="noStrike">
                <a:solidFill>
                  <a:srgbClr val="000000"/>
                </a:solidFill>
                <a:latin typeface="Calibri"/>
              </a:rPr>
              <a:t> and their early 2024 votes still tiny</a:t>
            </a:r>
            <a:endParaRPr b="0" lang="en-US" sz="1800" spc="-1" strike="noStrike">
              <a:latin typeface="Arial"/>
            </a:endParaRPr>
          </a:p>
        </p:txBody>
      </p:sp>
      <p:pic>
        <p:nvPicPr>
          <p:cNvPr id="146" name="Picture 1" descr="A purple and green logo&#10;&#10;Description automatically generated"/>
          <p:cNvPicPr/>
          <p:nvPr/>
        </p:nvPicPr>
        <p:blipFill>
          <a:blip r:embed="rId2"/>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Google Shape;325;p47"/>
          <p:cNvSpPr/>
          <p:nvPr/>
        </p:nvSpPr>
        <p:spPr>
          <a:xfrm>
            <a:off x="1981080" y="533520"/>
            <a:ext cx="8229240" cy="1142640"/>
          </a:xfrm>
          <a:prstGeom prst="rect">
            <a:avLst/>
          </a:prstGeom>
          <a:noFill/>
          <a:ln w="0">
            <a:noFill/>
          </a:ln>
        </p:spPr>
        <p:style>
          <a:lnRef idx="0"/>
          <a:fillRef idx="0"/>
          <a:effectRef idx="0"/>
          <a:fontRef idx="minor"/>
        </p:style>
      </p:sp>
      <p:sp>
        <p:nvSpPr>
          <p:cNvPr id="148" name="TextBox 10"/>
          <p:cNvSpPr/>
          <p:nvPr/>
        </p:nvSpPr>
        <p:spPr>
          <a:xfrm>
            <a:off x="764280" y="1729800"/>
            <a:ext cx="5593320" cy="4388040"/>
          </a:xfrm>
          <a:prstGeom prst="rect">
            <a:avLst/>
          </a:prstGeom>
          <a:noFill/>
          <a:ln w="0">
            <a:noFill/>
          </a:ln>
        </p:spPr>
        <p:style>
          <a:lnRef idx="0"/>
          <a:fillRef idx="0"/>
          <a:effectRef idx="0"/>
          <a:fontRef idx="minor"/>
        </p:style>
        <p:txBody>
          <a:bodyPr lIns="90000" rIns="90000" tIns="45000" bIns="45000">
            <a:spAutoFit/>
          </a:bodyPr>
          <a:p>
            <a:pPr>
              <a:lnSpc>
                <a:spcPct val="100000"/>
              </a:lnSpc>
              <a:spcAft>
                <a:spcPts val="1800"/>
              </a:spcAft>
            </a:pPr>
            <a:r>
              <a:rPr b="1" lang="en-US" sz="1800" spc="-1" strike="noStrike" u="sng">
                <a:solidFill>
                  <a:srgbClr val="70ad47"/>
                </a:solidFill>
                <a:uFillTx/>
                <a:latin typeface="Calibri"/>
              </a:rPr>
              <a:t>MORE</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Environmental management (animal ag) </a:t>
            </a:r>
            <a:r>
              <a:rPr b="0" lang="en-US" sz="1800" spc="-1" strike="noStrike">
                <a:solidFill>
                  <a:srgbClr val="ff0000"/>
                </a:solidFill>
                <a:latin typeface="Calibri"/>
              </a:rPr>
              <a:t>up 7% </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Proxy voting issues up 2x (but governance down)</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Anti-ESG: Total unknown but increase so far</a:t>
            </a:r>
            <a:endParaRPr b="0" lang="en-US" sz="1800" spc="-1" strike="noStrike">
              <a:latin typeface="Arial"/>
            </a:endParaRPr>
          </a:p>
          <a:p>
            <a:pPr>
              <a:lnSpc>
                <a:spcPct val="100000"/>
              </a:lnSpc>
              <a:spcAft>
                <a:spcPts val="1800"/>
              </a:spcAft>
            </a:pPr>
            <a:r>
              <a:rPr b="1" lang="en-US" sz="1800" spc="-1" strike="noStrike" u="sng">
                <a:solidFill>
                  <a:srgbClr val="ed7d31"/>
                </a:solidFill>
                <a:uFillTx/>
                <a:latin typeface="Calibri"/>
              </a:rPr>
              <a:t>FEWER</a:t>
            </a:r>
            <a:r>
              <a:rPr b="0" lang="en-US" sz="1800" spc="-1" strike="noStrike">
                <a:solidFill>
                  <a:srgbClr val="ed7d31"/>
                </a:solidFill>
                <a:latin typeface="Calibri"/>
              </a:rPr>
              <a:t>: </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Climate change (12 additional on climate governance)</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Reproductive health</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Board oversight &amp; diversity</a:t>
            </a:r>
            <a:endParaRPr b="0" lang="en-US" sz="1800" spc="-1" strike="noStrike">
              <a:latin typeface="Arial"/>
            </a:endParaRPr>
          </a:p>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Decent work down from many more 3 years ago</a:t>
            </a:r>
            <a:endParaRPr b="0" lang="en-US" sz="1800" spc="-1" strike="noStrike">
              <a:latin typeface="Arial"/>
            </a:endParaRPr>
          </a:p>
        </p:txBody>
      </p:sp>
      <p:sp>
        <p:nvSpPr>
          <p:cNvPr id="149" name="TextBox 11"/>
          <p:cNvSpPr/>
          <p:nvPr/>
        </p:nvSpPr>
        <p:spPr>
          <a:xfrm>
            <a:off x="606240" y="951120"/>
            <a:ext cx="509436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n-US" sz="3200" spc="-1" strike="noStrike">
                <a:solidFill>
                  <a:srgbClr val="532977"/>
                </a:solidFill>
                <a:latin typeface="Calibri"/>
                <a:ea typeface="Calibri"/>
              </a:rPr>
              <a:t>Biggest Shifts in </a:t>
            </a:r>
            <a:r>
              <a:rPr b="1" i="1" lang="en-US" sz="3200" spc="-1" strike="noStrike">
                <a:solidFill>
                  <a:srgbClr val="532977"/>
                </a:solidFill>
                <a:latin typeface="Calibri"/>
                <a:ea typeface="Calibri"/>
              </a:rPr>
              <a:t>Filings</a:t>
            </a:r>
            <a:endParaRPr b="0" lang="en-US" sz="3200" spc="-1" strike="noStrike">
              <a:latin typeface="Arial"/>
            </a:endParaRPr>
          </a:p>
        </p:txBody>
      </p:sp>
      <p:pic>
        <p:nvPicPr>
          <p:cNvPr id="150" name="Picture 18" descr="A pie chart of a government&#10;&#10;Description automatically generated with medium confidence"/>
          <p:cNvPicPr/>
          <p:nvPr/>
        </p:nvPicPr>
        <p:blipFill>
          <a:blip r:embed="rId1"/>
          <a:stretch/>
        </p:blipFill>
        <p:spPr>
          <a:xfrm>
            <a:off x="6599520" y="1660680"/>
            <a:ext cx="5090400" cy="4777920"/>
          </a:xfrm>
          <a:prstGeom prst="rect">
            <a:avLst/>
          </a:prstGeom>
          <a:ln w="0">
            <a:noFill/>
          </a:ln>
        </p:spPr>
      </p:pic>
      <p:pic>
        <p:nvPicPr>
          <p:cNvPr id="151" name="Picture 1" descr="A purple and green logo&#10;&#10;Description automatically generated"/>
          <p:cNvPicPr/>
          <p:nvPr/>
        </p:nvPicPr>
        <p:blipFill>
          <a:blip r:embed="rId2"/>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Google Shape;330;p47"/>
          <p:cNvSpPr/>
          <p:nvPr/>
        </p:nvSpPr>
        <p:spPr>
          <a:xfrm>
            <a:off x="630360" y="92664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rPr>
              <a:t>Past and Projected </a:t>
            </a:r>
            <a:r>
              <a:rPr b="1" i="1" lang="en-US" sz="3200" spc="-1" strike="noStrike">
                <a:solidFill>
                  <a:srgbClr val="532977"/>
                </a:solidFill>
                <a:latin typeface="Calibri"/>
              </a:rPr>
              <a:t>Votes</a:t>
            </a:r>
            <a:r>
              <a:rPr b="1" lang="en-US" sz="3200" spc="-1" strike="noStrike">
                <a:solidFill>
                  <a:srgbClr val="532977"/>
                </a:solidFill>
                <a:latin typeface="Calibri"/>
              </a:rPr>
              <a:t> – Top Issues</a:t>
            </a:r>
            <a:endParaRPr b="0" lang="en-US" sz="3200" spc="-1" strike="noStrike">
              <a:latin typeface="Arial"/>
            </a:endParaRPr>
          </a:p>
        </p:txBody>
      </p:sp>
      <p:pic>
        <p:nvPicPr>
          <p:cNvPr id="153" name="" descr=""/>
          <p:cNvPicPr/>
          <p:nvPr/>
        </p:nvPicPr>
        <p:blipFill>
          <a:blip r:embed="rId1"/>
          <a:stretch/>
        </p:blipFill>
        <p:spPr>
          <a:xfrm>
            <a:off x="550080" y="2138040"/>
            <a:ext cx="11252520" cy="4205880"/>
          </a:xfrm>
          <a:prstGeom prst="rect">
            <a:avLst/>
          </a:prstGeom>
          <a:ln w="0">
            <a:noFill/>
          </a:ln>
        </p:spPr>
      </p:pic>
      <p:sp>
        <p:nvSpPr>
          <p:cNvPr id="154" name="Google Shape;325;p47"/>
          <p:cNvSpPr/>
          <p:nvPr/>
        </p:nvSpPr>
        <p:spPr>
          <a:xfrm flipV="1" rot="5400000">
            <a:off x="10683720" y="4601880"/>
            <a:ext cx="972720" cy="252000"/>
          </a:xfrm>
          <a:prstGeom prst="rect">
            <a:avLst/>
          </a:prstGeom>
          <a:noFill/>
          <a:ln w="0">
            <a:noFill/>
          </a:ln>
        </p:spPr>
        <p:style>
          <a:lnRef idx="0"/>
          <a:fillRef idx="0"/>
          <a:effectRef idx="0"/>
          <a:fontRef idx="minor"/>
        </p:style>
        <p:txBody>
          <a:bodyPr>
            <a:noAutofit/>
          </a:bodyPr>
          <a:p>
            <a:pPr>
              <a:lnSpc>
                <a:spcPct val="90000"/>
              </a:lnSpc>
            </a:pPr>
            <a:r>
              <a:rPr b="0" lang="en-US" sz="1200" spc="-1" strike="noStrike">
                <a:solidFill>
                  <a:srgbClr val="000000"/>
                </a:solidFill>
                <a:latin typeface="Calibri"/>
                <a:ea typeface="Calibri"/>
              </a:rPr>
              <a:t>(projected)</a:t>
            </a:r>
            <a:endParaRPr b="0" lang="en-US" sz="1200" spc="-1" strike="noStrike">
              <a:latin typeface="Arial"/>
            </a:endParaRPr>
          </a:p>
        </p:txBody>
      </p:sp>
      <p:sp>
        <p:nvSpPr>
          <p:cNvPr id="155" name="Arrow: Up 3"/>
          <p:cNvSpPr/>
          <p:nvPr/>
        </p:nvSpPr>
        <p:spPr>
          <a:xfrm rot="10800000">
            <a:off x="7495920" y="2879280"/>
            <a:ext cx="484200" cy="474480"/>
          </a:xfrm>
          <a:prstGeom prst="upArrow">
            <a:avLst>
              <a:gd name="adj1" fmla="val 50000"/>
              <a:gd name="adj2" fmla="val 50000"/>
            </a:avLst>
          </a:prstGeom>
          <a:solidFill>
            <a:schemeClr val="accent6"/>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156" name="Arrow: Up 4"/>
          <p:cNvSpPr/>
          <p:nvPr/>
        </p:nvSpPr>
        <p:spPr>
          <a:xfrm rot="10800000">
            <a:off x="9226440" y="2220840"/>
            <a:ext cx="484200" cy="514800"/>
          </a:xfrm>
          <a:prstGeom prst="upArrow">
            <a:avLst>
              <a:gd name="adj1" fmla="val 50000"/>
              <a:gd name="adj2" fmla="val 50000"/>
            </a:avLst>
          </a:prstGeom>
          <a:solidFill>
            <a:schemeClr val="accent6"/>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157" name="Arrow: Up 2"/>
          <p:cNvSpPr/>
          <p:nvPr/>
        </p:nvSpPr>
        <p:spPr>
          <a:xfrm rot="10800000">
            <a:off x="2309400" y="1900800"/>
            <a:ext cx="484200" cy="474480"/>
          </a:xfrm>
          <a:prstGeom prst="upArrow">
            <a:avLst>
              <a:gd name="adj1" fmla="val 50000"/>
              <a:gd name="adj2" fmla="val 50000"/>
            </a:avLst>
          </a:prstGeom>
          <a:solidFill>
            <a:schemeClr val="accent6"/>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158" name="Arrow: Up 5"/>
          <p:cNvSpPr/>
          <p:nvPr/>
        </p:nvSpPr>
        <p:spPr>
          <a:xfrm>
            <a:off x="10966680" y="2554200"/>
            <a:ext cx="484200" cy="514800"/>
          </a:xfrm>
          <a:prstGeom prst="upArrow">
            <a:avLst>
              <a:gd name="adj1" fmla="val 50000"/>
              <a:gd name="adj2" fmla="val 50000"/>
            </a:avLst>
          </a:prstGeom>
          <a:solidFill>
            <a:srgbClr val="ff0000"/>
          </a:solidFill>
          <a:ln>
            <a:solidFill>
              <a:srgbClr val="325490"/>
            </a:solidFill>
          </a:ln>
        </p:spPr>
        <p:style>
          <a:lnRef idx="2">
            <a:schemeClr val="accent1">
              <a:shade val="50000"/>
            </a:schemeClr>
          </a:lnRef>
          <a:fillRef idx="1">
            <a:schemeClr val="accent1"/>
          </a:fillRef>
          <a:effectRef idx="0">
            <a:schemeClr val="accent1"/>
          </a:effectRef>
          <a:fontRef idx="minor"/>
        </p:style>
      </p:sp>
      <p:pic>
        <p:nvPicPr>
          <p:cNvPr id="159" name="Picture 6" descr="A purple and green logo&#10;&#10;Description automatically generated"/>
          <p:cNvPicPr/>
          <p:nvPr/>
        </p:nvPicPr>
        <p:blipFill>
          <a:blip r:embed="rId2"/>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Google Shape;325;p47"/>
          <p:cNvSpPr/>
          <p:nvPr/>
        </p:nvSpPr>
        <p:spPr>
          <a:xfrm>
            <a:off x="1981080" y="533520"/>
            <a:ext cx="8229240" cy="1142640"/>
          </a:xfrm>
          <a:prstGeom prst="rect">
            <a:avLst/>
          </a:prstGeom>
          <a:noFill/>
          <a:ln w="0">
            <a:noFill/>
          </a:ln>
        </p:spPr>
        <p:style>
          <a:lnRef idx="0"/>
          <a:fillRef idx="0"/>
          <a:effectRef idx="0"/>
          <a:fontRef idx="minor"/>
        </p:style>
      </p:sp>
      <p:sp>
        <p:nvSpPr>
          <p:cNvPr id="161" name="Google Shape;330;p47"/>
          <p:cNvSpPr/>
          <p:nvPr/>
        </p:nvSpPr>
        <p:spPr>
          <a:xfrm>
            <a:off x="532080" y="95184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rPr>
              <a:t>New Issues, Key Themes in 2024</a:t>
            </a:r>
            <a:endParaRPr b="0" lang="en-US" sz="3200" spc="-1" strike="noStrike">
              <a:latin typeface="Arial"/>
            </a:endParaRPr>
          </a:p>
        </p:txBody>
      </p:sp>
      <p:sp>
        <p:nvSpPr>
          <p:cNvPr id="162" name="Google Shape;277;p41"/>
          <p:cNvSpPr/>
          <p:nvPr/>
        </p:nvSpPr>
        <p:spPr>
          <a:xfrm>
            <a:off x="584280" y="1658520"/>
            <a:ext cx="5762160" cy="2012760"/>
          </a:xfrm>
          <a:prstGeom prst="rect">
            <a:avLst/>
          </a:prstGeom>
          <a:noFill/>
          <a:ln w="0">
            <a:noFill/>
          </a:ln>
        </p:spPr>
        <p:style>
          <a:lnRef idx="0"/>
          <a:fillRef idx="0"/>
          <a:effectRef idx="0"/>
          <a:fontRef idx="minor"/>
        </p:style>
        <p:txBody>
          <a:bodyPr>
            <a:noAutofit/>
          </a:bodyPr>
          <a:p>
            <a:pPr>
              <a:lnSpc>
                <a:spcPct val="100000"/>
              </a:lnSpc>
            </a:pPr>
            <a:r>
              <a:rPr b="1" lang="en-US" sz="2400" spc="-1" strike="noStrike">
                <a:solidFill>
                  <a:srgbClr val="000000"/>
                </a:solidFill>
                <a:latin typeface="Calibri"/>
                <a:ea typeface="Calibri"/>
              </a:rPr>
              <a:t>Environment</a:t>
            </a:r>
            <a:r>
              <a:rPr b="1" lang="en-US" sz="2000" spc="-1" strike="noStrike">
                <a:solidFill>
                  <a:srgbClr val="000000"/>
                </a:solidFill>
                <a:latin typeface="Calibri"/>
                <a:ea typeface="Calibri"/>
              </a:rPr>
              <a:t> </a:t>
            </a:r>
            <a:endParaRPr b="0" lang="en-US" sz="2000" spc="-1" strike="noStrike">
              <a:latin typeface="Arial"/>
            </a:endParaRPr>
          </a:p>
          <a:p>
            <a:pPr marL="285840" indent="-285480">
              <a:lnSpc>
                <a:spcPct val="100000"/>
              </a:lnSpc>
              <a:spcBef>
                <a:spcPts val="1361"/>
              </a:spcBef>
              <a:buClr>
                <a:srgbClr val="000000"/>
              </a:buClr>
              <a:buFont typeface="Noto Sans Symbols"/>
              <a:buChar char="✓"/>
            </a:pPr>
            <a:r>
              <a:rPr b="1" lang="en-US" sz="1800" spc="-1" strike="noStrike">
                <a:solidFill>
                  <a:srgbClr val="000000"/>
                </a:solidFill>
                <a:latin typeface="Calibri"/>
                <a:ea typeface="Calibri"/>
              </a:rPr>
              <a:t>Climate Change </a:t>
            </a:r>
            <a:r>
              <a:rPr b="0" lang="en-US" sz="1800" spc="-1" strike="noStrike">
                <a:solidFill>
                  <a:srgbClr val="000000"/>
                </a:solidFill>
                <a:latin typeface="Calibri"/>
                <a:ea typeface="Calibri"/>
              </a:rPr>
              <a:t>(</a:t>
            </a:r>
            <a:r>
              <a:rPr b="0" lang="en-US" sz="1600" spc="-1" strike="noStrike">
                <a:solidFill>
                  <a:srgbClr val="000000"/>
                </a:solidFill>
                <a:latin typeface="Calibri"/>
                <a:ea typeface="Calibri"/>
              </a:rPr>
              <a:t>106 filed, down ~20 from last year)  </a:t>
            </a:r>
            <a:endParaRPr b="0" lang="en-US" sz="1600" spc="-1" strike="noStrike">
              <a:latin typeface="Arial"/>
            </a:endParaRPr>
          </a:p>
          <a:p>
            <a:pPr lvl="1" marL="743040" indent="-285480">
              <a:lnSpc>
                <a:spcPct val="100000"/>
              </a:lnSpc>
              <a:spcBef>
                <a:spcPts val="799"/>
              </a:spcBef>
              <a:buClr>
                <a:srgbClr val="000000"/>
              </a:buClr>
              <a:buFont typeface="Arial"/>
              <a:buChar char="•"/>
            </a:pPr>
            <a:r>
              <a:rPr b="0" lang="en-US" sz="1600" spc="-1" strike="noStrike" u="sng">
                <a:solidFill>
                  <a:srgbClr val="000000"/>
                </a:solidFill>
                <a:uFillTx/>
                <a:latin typeface="Calibri"/>
                <a:ea typeface="Calibri"/>
              </a:rPr>
              <a:t>Biggest focus</a:t>
            </a:r>
            <a:r>
              <a:rPr b="0" lang="en-US" sz="1600" spc="-1" strike="noStrike">
                <a:solidFill>
                  <a:srgbClr val="000000"/>
                </a:solidFill>
                <a:latin typeface="Calibri"/>
                <a:ea typeface="Calibri"/>
              </a:rPr>
              <a:t>: Transition plans with mix/match of Scopes (1, 2, 3) and timeframe (short/medium/long-term)</a:t>
            </a:r>
            <a:endParaRPr b="0" lang="en-US" sz="1600" spc="-1" strike="noStrike">
              <a:latin typeface="Arial"/>
            </a:endParaRPr>
          </a:p>
          <a:p>
            <a:pPr lvl="1" marL="743040" indent="-285480">
              <a:lnSpc>
                <a:spcPct val="100000"/>
              </a:lnSpc>
              <a:spcBef>
                <a:spcPts val="799"/>
              </a:spcBef>
              <a:buClr>
                <a:srgbClr val="000000"/>
              </a:buClr>
              <a:buFont typeface="Arial"/>
              <a:buChar char="•"/>
            </a:pPr>
            <a:r>
              <a:rPr b="0" lang="en-US" sz="1600" spc="-1" strike="noStrike" u="sng">
                <a:solidFill>
                  <a:srgbClr val="000000"/>
                </a:solidFill>
                <a:uFillTx/>
                <a:latin typeface="Calibri"/>
                <a:ea typeface="Calibri"/>
              </a:rPr>
              <a:t>Biggest question</a:t>
            </a:r>
            <a:r>
              <a:rPr b="0" lang="en-US" sz="1600" spc="-1" strike="noStrike">
                <a:solidFill>
                  <a:srgbClr val="000000"/>
                </a:solidFill>
                <a:latin typeface="Calibri"/>
                <a:ea typeface="Calibri"/>
              </a:rPr>
              <a:t>:  Impact of new SEC rule lacking Scope 3, will votes go back up?</a:t>
            </a:r>
            <a:endParaRPr b="0" lang="en-US" sz="1600" spc="-1" strike="noStrike">
              <a:latin typeface="Arial"/>
            </a:endParaRPr>
          </a:p>
        </p:txBody>
      </p:sp>
      <p:sp>
        <p:nvSpPr>
          <p:cNvPr id="163" name="TextBox 4"/>
          <p:cNvSpPr/>
          <p:nvPr/>
        </p:nvSpPr>
        <p:spPr>
          <a:xfrm>
            <a:off x="6643440" y="5009400"/>
            <a:ext cx="5548320" cy="1688040"/>
          </a:xfrm>
          <a:prstGeom prst="rect">
            <a:avLst/>
          </a:prstGeom>
          <a:noFill/>
          <a:ln w="0">
            <a:noFill/>
          </a:ln>
        </p:spPr>
        <p:style>
          <a:lnRef idx="0"/>
          <a:fillRef idx="0"/>
          <a:effectRef idx="0"/>
          <a:fontRef idx="minor"/>
        </p:style>
        <p:txBody>
          <a:bodyPr lIns="90000" rIns="90000" tIns="45000" bIns="45000">
            <a:spAutoFit/>
          </a:bodyPr>
          <a:p>
            <a:pPr>
              <a:lnSpc>
                <a:spcPct val="100000"/>
              </a:lnSpc>
              <a:spcAft>
                <a:spcPts val="601"/>
              </a:spcAft>
            </a:pPr>
            <a:r>
              <a:rPr b="1" lang="en-US" sz="1600" spc="-1" strike="noStrike">
                <a:solidFill>
                  <a:srgbClr val="ff0000"/>
                </a:solidFill>
                <a:latin typeface="Calibri"/>
              </a:rPr>
              <a:t>NEW:</a:t>
            </a:r>
            <a:endParaRPr b="0" lang="en-US" sz="1600" spc="-1" strike="noStrike">
              <a:latin typeface="Arial"/>
            </a:endParaRPr>
          </a:p>
          <a:p>
            <a:pPr marL="285840" indent="-285480">
              <a:lnSpc>
                <a:spcPct val="100000"/>
              </a:lnSpc>
              <a:spcAft>
                <a:spcPts val="799"/>
              </a:spcAft>
              <a:buClr>
                <a:srgbClr val="000000"/>
              </a:buClr>
              <a:buFont typeface="Wingdings" charset="2"/>
              <a:buChar char=""/>
            </a:pPr>
            <a:r>
              <a:rPr b="0" lang="en-US" sz="1600" spc="-1" strike="noStrike">
                <a:solidFill>
                  <a:srgbClr val="000000"/>
                </a:solidFill>
                <a:latin typeface="Calibri"/>
              </a:rPr>
              <a:t>Task Force on Nature-Related Financial Disclosures</a:t>
            </a:r>
            <a:endParaRPr b="0" lang="en-US" sz="1600" spc="-1" strike="noStrike">
              <a:latin typeface="Arial"/>
            </a:endParaRPr>
          </a:p>
          <a:p>
            <a:pPr marL="285840" indent="-285480">
              <a:lnSpc>
                <a:spcPct val="100000"/>
              </a:lnSpc>
              <a:spcAft>
                <a:spcPts val="799"/>
              </a:spcAft>
              <a:buClr>
                <a:srgbClr val="000000"/>
              </a:buClr>
              <a:buFont typeface="Wingdings" charset="2"/>
              <a:buChar char=""/>
            </a:pPr>
            <a:r>
              <a:rPr b="0" lang="en-US" sz="1600" spc="-1" strike="noStrike">
                <a:solidFill>
                  <a:srgbClr val="000000"/>
                </a:solidFill>
                <a:latin typeface="Calibri"/>
              </a:rPr>
              <a:t>Clean Energy Supply Financing Ratio (</a:t>
            </a:r>
            <a:r>
              <a:rPr b="1" lang="en-US" sz="1600" spc="-1" strike="noStrike">
                <a:solidFill>
                  <a:srgbClr val="000000"/>
                </a:solidFill>
                <a:latin typeface="Calibri"/>
              </a:rPr>
              <a:t>JPMorgan</a:t>
            </a:r>
            <a:r>
              <a:rPr b="0" lang="en-US" sz="1600" spc="-1" strike="noStrike">
                <a:solidFill>
                  <a:srgbClr val="000000"/>
                </a:solidFill>
                <a:latin typeface="Calibri"/>
              </a:rPr>
              <a:t> will report)</a:t>
            </a:r>
            <a:endParaRPr b="0" lang="en-US" sz="1600" spc="-1" strike="noStrike">
              <a:latin typeface="Arial"/>
            </a:endParaRPr>
          </a:p>
          <a:p>
            <a:pPr marL="285840" indent="-285480">
              <a:lnSpc>
                <a:spcPct val="100000"/>
              </a:lnSpc>
              <a:spcAft>
                <a:spcPts val="799"/>
              </a:spcAft>
              <a:buClr>
                <a:srgbClr val="000000"/>
              </a:buClr>
              <a:buFont typeface="Wingdings" charset="2"/>
              <a:buChar char=""/>
            </a:pPr>
            <a:r>
              <a:rPr b="0" lang="en-US" sz="1600" spc="-1" strike="noStrike">
                <a:solidFill>
                  <a:srgbClr val="000000"/>
                </a:solidFill>
                <a:latin typeface="Calibri"/>
              </a:rPr>
              <a:t>More “just transition”</a:t>
            </a:r>
            <a:endParaRPr b="0" lang="en-US" sz="1600" spc="-1" strike="noStrike">
              <a:latin typeface="Arial"/>
            </a:endParaRPr>
          </a:p>
          <a:p>
            <a:pPr marL="285840" indent="-285480">
              <a:lnSpc>
                <a:spcPct val="100000"/>
              </a:lnSpc>
              <a:spcAft>
                <a:spcPts val="799"/>
              </a:spcAft>
              <a:buClr>
                <a:srgbClr val="000000"/>
              </a:buClr>
              <a:buFont typeface="Wingdings" charset="2"/>
              <a:buChar char=""/>
            </a:pPr>
            <a:r>
              <a:rPr b="1" lang="en-US" sz="1600" spc="-1" strike="noStrike">
                <a:solidFill>
                  <a:srgbClr val="000000"/>
                </a:solidFill>
                <a:latin typeface="Calibri"/>
              </a:rPr>
              <a:t>ExxonMobil </a:t>
            </a:r>
            <a:r>
              <a:rPr b="0" lang="en-US" sz="1600" spc="-1" strike="noStrike">
                <a:solidFill>
                  <a:srgbClr val="000000"/>
                </a:solidFill>
                <a:latin typeface="Calibri"/>
              </a:rPr>
              <a:t>lawsuit against “illegitimate” investors</a:t>
            </a:r>
            <a:endParaRPr b="0" lang="en-US" sz="1600" spc="-1" strike="noStrike">
              <a:latin typeface="Arial"/>
            </a:endParaRPr>
          </a:p>
        </p:txBody>
      </p:sp>
      <p:pic>
        <p:nvPicPr>
          <p:cNvPr id="164" name="Picture 2" descr="A graph of different colored lines&#10;&#10;Description automatically generated"/>
          <p:cNvPicPr/>
          <p:nvPr/>
        </p:nvPicPr>
        <p:blipFill>
          <a:blip r:embed="rId1"/>
          <a:stretch/>
        </p:blipFill>
        <p:spPr>
          <a:xfrm>
            <a:off x="6697800" y="1333440"/>
            <a:ext cx="4676760" cy="3428640"/>
          </a:xfrm>
          <a:prstGeom prst="rect">
            <a:avLst/>
          </a:prstGeom>
          <a:ln w="0">
            <a:noFill/>
          </a:ln>
        </p:spPr>
      </p:pic>
      <p:pic>
        <p:nvPicPr>
          <p:cNvPr id="165" name="Picture 10" descr="A graph with numbers and a line&#10;&#10;Description automatically generated with medium confidence"/>
          <p:cNvPicPr/>
          <p:nvPr/>
        </p:nvPicPr>
        <p:blipFill>
          <a:blip r:embed="rId2"/>
          <a:stretch/>
        </p:blipFill>
        <p:spPr>
          <a:xfrm>
            <a:off x="1937160" y="3875040"/>
            <a:ext cx="4158360" cy="2990880"/>
          </a:xfrm>
          <a:prstGeom prst="rect">
            <a:avLst/>
          </a:prstGeom>
          <a:ln w="0">
            <a:noFill/>
          </a:ln>
        </p:spPr>
      </p:pic>
      <p:pic>
        <p:nvPicPr>
          <p:cNvPr id="166" name="Picture 1" descr="A purple and green logo&#10;&#10;Description automatically generated"/>
          <p:cNvPicPr/>
          <p:nvPr/>
        </p:nvPicPr>
        <p:blipFill>
          <a:blip r:embed="rId3"/>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Google Shape;325;p47"/>
          <p:cNvSpPr/>
          <p:nvPr/>
        </p:nvSpPr>
        <p:spPr>
          <a:xfrm>
            <a:off x="1981080" y="533520"/>
            <a:ext cx="8229240" cy="1142640"/>
          </a:xfrm>
          <a:prstGeom prst="rect">
            <a:avLst/>
          </a:prstGeom>
          <a:noFill/>
          <a:ln w="0">
            <a:noFill/>
          </a:ln>
        </p:spPr>
        <p:style>
          <a:lnRef idx="0"/>
          <a:fillRef idx="0"/>
          <a:effectRef idx="0"/>
          <a:fontRef idx="minor"/>
        </p:style>
      </p:sp>
      <p:sp>
        <p:nvSpPr>
          <p:cNvPr id="168" name="Google Shape;330;p47"/>
          <p:cNvSpPr/>
          <p:nvPr/>
        </p:nvSpPr>
        <p:spPr>
          <a:xfrm>
            <a:off x="631080" y="95508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rPr>
              <a:t>New Issues, Key Themes in 2024</a:t>
            </a:r>
            <a:endParaRPr b="0" lang="en-US" sz="3200" spc="-1" strike="noStrike">
              <a:latin typeface="Arial"/>
            </a:endParaRPr>
          </a:p>
        </p:txBody>
      </p:sp>
      <p:sp>
        <p:nvSpPr>
          <p:cNvPr id="169" name="Google Shape;285;p42"/>
          <p:cNvSpPr/>
          <p:nvPr/>
        </p:nvSpPr>
        <p:spPr>
          <a:xfrm>
            <a:off x="673920" y="1638360"/>
            <a:ext cx="6193800" cy="2037240"/>
          </a:xfrm>
          <a:prstGeom prst="rect">
            <a:avLst/>
          </a:prstGeom>
          <a:noFill/>
          <a:ln w="0">
            <a:noFill/>
          </a:ln>
        </p:spPr>
        <p:style>
          <a:lnRef idx="0"/>
          <a:fillRef idx="0"/>
          <a:effectRef idx="0"/>
          <a:fontRef idx="minor"/>
        </p:style>
        <p:txBody>
          <a:bodyPr>
            <a:noAutofit/>
          </a:bodyPr>
          <a:p>
            <a:pPr marL="343080" indent="-342720">
              <a:lnSpc>
                <a:spcPct val="100000"/>
              </a:lnSpc>
              <a:tabLst>
                <a:tab algn="l" pos="0"/>
              </a:tabLst>
            </a:pPr>
            <a:r>
              <a:rPr b="1" lang="en-US" sz="2400" spc="-1" strike="noStrike">
                <a:solidFill>
                  <a:srgbClr val="000000"/>
                </a:solidFill>
                <a:latin typeface="Calibri"/>
                <a:ea typeface="Calibri"/>
              </a:rPr>
              <a:t>Environment </a:t>
            </a:r>
            <a:endParaRPr b="0" lang="en-US" sz="2400" spc="-1" strike="noStrike">
              <a:latin typeface="Arial"/>
            </a:endParaRPr>
          </a:p>
          <a:p>
            <a:pPr marL="343080" indent="-342720">
              <a:lnSpc>
                <a:spcPct val="100000"/>
              </a:lnSpc>
              <a:spcBef>
                <a:spcPts val="1199"/>
              </a:spcBef>
              <a:spcAft>
                <a:spcPts val="1199"/>
              </a:spcAft>
              <a:buClr>
                <a:srgbClr val="000000"/>
              </a:buClr>
              <a:buFont typeface="Noto Sans Symbols"/>
              <a:buChar char="✓"/>
              <a:tabLst>
                <a:tab algn="l" pos="0"/>
              </a:tabLst>
            </a:pPr>
            <a:r>
              <a:rPr b="1" lang="en-US" sz="1600" spc="-1" strike="noStrike">
                <a:solidFill>
                  <a:srgbClr val="000000"/>
                </a:solidFill>
                <a:latin typeface="Calibri"/>
                <a:ea typeface="Calibri"/>
              </a:rPr>
              <a:t>Environmental Management</a:t>
            </a:r>
            <a:r>
              <a:rPr b="1" lang="en-US" sz="1800" spc="-1" strike="noStrike">
                <a:solidFill>
                  <a:srgbClr val="000000"/>
                </a:solidFill>
                <a:latin typeface="Calibri"/>
                <a:ea typeface="Calibri"/>
              </a:rPr>
              <a:t> </a:t>
            </a:r>
            <a:r>
              <a:rPr b="0" lang="en-US" sz="1600" spc="-1" strike="noStrike">
                <a:solidFill>
                  <a:srgbClr val="000000"/>
                </a:solidFill>
                <a:latin typeface="Calibri"/>
                <a:ea typeface="Calibri"/>
              </a:rPr>
              <a:t>(68, up from 38 last year)</a:t>
            </a:r>
            <a:endParaRPr b="0" lang="en-US" sz="1600" spc="-1" strike="noStrike">
              <a:latin typeface="Arial"/>
            </a:endParaRPr>
          </a:p>
          <a:p>
            <a:pPr lvl="2" marL="744480" indent="-285480">
              <a:lnSpc>
                <a:spcPct val="100000"/>
              </a:lnSpc>
              <a:spcBef>
                <a:spcPts val="601"/>
              </a:spcBef>
              <a:spcAft>
                <a:spcPts val="1199"/>
              </a:spcAft>
              <a:buClr>
                <a:srgbClr val="000000"/>
              </a:buClr>
              <a:buFont typeface="Arial"/>
              <a:buChar char="•"/>
              <a:tabLst>
                <a:tab algn="l" pos="0"/>
              </a:tabLst>
            </a:pPr>
            <a:r>
              <a:rPr b="0" lang="en-US" sz="1600" spc="-1" strike="noStrike" u="sng">
                <a:solidFill>
                  <a:srgbClr val="000000"/>
                </a:solidFill>
                <a:uFillTx/>
                <a:latin typeface="Calibri"/>
                <a:ea typeface="Calibri"/>
              </a:rPr>
              <a:t>Agriculture</a:t>
            </a:r>
            <a:r>
              <a:rPr b="1" lang="en-US" sz="1600" spc="-1" strike="noStrike">
                <a:solidFill>
                  <a:srgbClr val="000000"/>
                </a:solidFill>
                <a:latin typeface="Calibri"/>
                <a:ea typeface="Calibri"/>
              </a:rPr>
              <a:t> </a:t>
            </a:r>
            <a:r>
              <a:rPr b="0" lang="en-US" sz="1600" spc="-1" strike="noStrike">
                <a:solidFill>
                  <a:srgbClr val="000000"/>
                </a:solidFill>
                <a:latin typeface="Calibri"/>
                <a:ea typeface="Calibri"/>
              </a:rPr>
              <a:t>— More on eggs, pigs:  performance on earlier pledges by food &amp; restaurant companies?  </a:t>
            </a:r>
            <a:endParaRPr b="0" lang="en-US" sz="1600" spc="-1" strike="noStrike">
              <a:latin typeface="Arial"/>
            </a:endParaRPr>
          </a:p>
          <a:p>
            <a:pPr lvl="1" marL="743040" indent="-285480">
              <a:lnSpc>
                <a:spcPct val="100000"/>
              </a:lnSpc>
              <a:buClr>
                <a:srgbClr val="000000"/>
              </a:buClr>
              <a:buFont typeface="Arial"/>
              <a:buChar char="•"/>
              <a:tabLst>
                <a:tab algn="l" pos="0"/>
              </a:tabLst>
            </a:pPr>
            <a:r>
              <a:rPr b="0" lang="en-US" sz="1600" spc="-1" strike="noStrike" u="sng">
                <a:solidFill>
                  <a:srgbClr val="000000"/>
                </a:solidFill>
                <a:uFillTx/>
                <a:latin typeface="Calibri"/>
                <a:ea typeface="Calibri"/>
              </a:rPr>
              <a:t>Waste/Pollution </a:t>
            </a:r>
            <a:r>
              <a:rPr b="0" lang="en-US" sz="1600" spc="-1" strike="noStrike">
                <a:solidFill>
                  <a:srgbClr val="000000"/>
                </a:solidFill>
                <a:latin typeface="Calibri"/>
                <a:ea typeface="Calibri"/>
              </a:rPr>
              <a:t>— mostly plastic production &amp; use</a:t>
            </a:r>
            <a:endParaRPr b="0" lang="en-US" sz="1600" spc="-1" strike="noStrike">
              <a:latin typeface="Arial"/>
            </a:endParaRPr>
          </a:p>
          <a:p>
            <a:pPr marL="457200">
              <a:lnSpc>
                <a:spcPct val="100000"/>
              </a:lnSpc>
              <a:spcAft>
                <a:spcPts val="601"/>
              </a:spcAft>
              <a:tabLst>
                <a:tab algn="l" pos="0"/>
              </a:tabLst>
            </a:pPr>
            <a:r>
              <a:rPr b="1" lang="en-US" sz="1600" spc="-1" strike="noStrike">
                <a:solidFill>
                  <a:srgbClr val="ff0000"/>
                </a:solidFill>
                <a:latin typeface="Calibri"/>
                <a:ea typeface="Calibri"/>
              </a:rPr>
              <a:t>      </a:t>
            </a:r>
            <a:r>
              <a:rPr b="1" lang="en-US" sz="1600" spc="-1" strike="noStrike">
                <a:solidFill>
                  <a:srgbClr val="ff0000"/>
                </a:solidFill>
                <a:latin typeface="Calibri"/>
                <a:ea typeface="Calibri"/>
              </a:rPr>
              <a:t>NEW:  </a:t>
            </a:r>
            <a:r>
              <a:rPr b="0" lang="en-US" sz="1600" spc="-1" strike="noStrike">
                <a:solidFill>
                  <a:srgbClr val="000000"/>
                </a:solidFill>
                <a:latin typeface="Calibri"/>
                <a:ea typeface="Calibri"/>
              </a:rPr>
              <a:t>Deep-sea mining – </a:t>
            </a:r>
            <a:r>
              <a:rPr b="1" lang="en-US" sz="1600" spc="-1" strike="noStrike">
                <a:solidFill>
                  <a:srgbClr val="000000"/>
                </a:solidFill>
                <a:latin typeface="Calibri"/>
                <a:ea typeface="Calibri"/>
              </a:rPr>
              <a:t>GM, Tesla</a:t>
            </a:r>
            <a:endParaRPr b="0" lang="en-US" sz="1600" spc="-1" strike="noStrike">
              <a:latin typeface="Arial"/>
            </a:endParaRPr>
          </a:p>
          <a:p>
            <a:pPr>
              <a:lnSpc>
                <a:spcPct val="100000"/>
              </a:lnSpc>
              <a:spcBef>
                <a:spcPts val="601"/>
              </a:spcBef>
              <a:tabLst>
                <a:tab algn="l" pos="0"/>
              </a:tabLst>
            </a:pPr>
            <a:endParaRPr b="0" lang="en-US" sz="1600" spc="-1" strike="noStrike">
              <a:latin typeface="Arial"/>
            </a:endParaRPr>
          </a:p>
          <a:p>
            <a:pPr marL="458640">
              <a:lnSpc>
                <a:spcPct val="100000"/>
              </a:lnSpc>
              <a:spcBef>
                <a:spcPts val="601"/>
              </a:spcBef>
              <a:tabLst>
                <a:tab algn="l" pos="0"/>
              </a:tabLst>
            </a:pPr>
            <a:r>
              <a:rPr b="1" lang="en-US" sz="1600" spc="-1" strike="noStrike">
                <a:solidFill>
                  <a:srgbClr val="ff0000"/>
                </a:solidFill>
                <a:latin typeface="Calibri"/>
                <a:ea typeface="Calibri"/>
              </a:rPr>
              <a:t>      </a:t>
            </a:r>
            <a:endParaRPr b="0" lang="en-US" sz="1600" spc="-1" strike="noStrike">
              <a:latin typeface="Arial"/>
            </a:endParaRPr>
          </a:p>
        </p:txBody>
      </p:sp>
      <p:sp>
        <p:nvSpPr>
          <p:cNvPr id="170" name="AutoShape 10"/>
          <p:cNvSpPr/>
          <p:nvPr/>
        </p:nvSpPr>
        <p:spPr>
          <a:xfrm>
            <a:off x="5943600" y="3276720"/>
            <a:ext cx="304560" cy="304560"/>
          </a:xfrm>
          <a:prstGeom prst="rect">
            <a:avLst/>
          </a:prstGeom>
          <a:noFill/>
          <a:ln w="0">
            <a:noFill/>
          </a:ln>
        </p:spPr>
        <p:style>
          <a:lnRef idx="0"/>
          <a:fillRef idx="0"/>
          <a:effectRef idx="0"/>
          <a:fontRef idx="minor"/>
        </p:style>
      </p:sp>
      <p:pic>
        <p:nvPicPr>
          <p:cNvPr id="171" name="Picture 2" descr="Deep seabed mining is risky. If something goes wrong, who will pay for it?"/>
          <p:cNvPicPr/>
          <p:nvPr/>
        </p:nvPicPr>
        <p:blipFill>
          <a:blip r:embed="rId1"/>
          <a:stretch/>
        </p:blipFill>
        <p:spPr>
          <a:xfrm>
            <a:off x="590400" y="4078440"/>
            <a:ext cx="4556160" cy="2669400"/>
          </a:xfrm>
          <a:prstGeom prst="rect">
            <a:avLst/>
          </a:prstGeom>
          <a:ln w="0">
            <a:noFill/>
          </a:ln>
        </p:spPr>
      </p:pic>
      <p:pic>
        <p:nvPicPr>
          <p:cNvPr id="172" name="Picture 4" descr="The Difference Between Eggs In The U.S. And The Rest Of The World ..."/>
          <p:cNvPicPr/>
          <p:nvPr/>
        </p:nvPicPr>
        <p:blipFill>
          <a:blip r:embed="rId2"/>
          <a:stretch/>
        </p:blipFill>
        <p:spPr>
          <a:xfrm>
            <a:off x="4528800" y="3772080"/>
            <a:ext cx="3289320" cy="3085560"/>
          </a:xfrm>
          <a:prstGeom prst="rect">
            <a:avLst/>
          </a:prstGeom>
          <a:ln w="0">
            <a:noFill/>
          </a:ln>
        </p:spPr>
      </p:pic>
      <p:pic>
        <p:nvPicPr>
          <p:cNvPr id="173" name="Picture 6" descr="8 Practical Tips on Housing Pigs and Keeping Them Healthy &amp; Happy"/>
          <p:cNvPicPr/>
          <p:nvPr/>
        </p:nvPicPr>
        <p:blipFill>
          <a:blip r:embed="rId3"/>
          <a:stretch/>
        </p:blipFill>
        <p:spPr>
          <a:xfrm>
            <a:off x="7663320" y="4026960"/>
            <a:ext cx="4147920" cy="2772000"/>
          </a:xfrm>
          <a:prstGeom prst="rect">
            <a:avLst/>
          </a:prstGeom>
          <a:ln w="0">
            <a:noFill/>
          </a:ln>
        </p:spPr>
      </p:pic>
      <p:pic>
        <p:nvPicPr>
          <p:cNvPr id="174" name="Picture 2" descr="A graph showing a number of different types of management&#10;&#10;Description automatically generated"/>
          <p:cNvPicPr/>
          <p:nvPr/>
        </p:nvPicPr>
        <p:blipFill>
          <a:blip r:embed="rId4"/>
          <a:stretch/>
        </p:blipFill>
        <p:spPr>
          <a:xfrm>
            <a:off x="6868080" y="759240"/>
            <a:ext cx="4781160" cy="3428640"/>
          </a:xfrm>
          <a:prstGeom prst="rect">
            <a:avLst/>
          </a:prstGeom>
          <a:ln w="0">
            <a:noFill/>
          </a:ln>
        </p:spPr>
      </p:pic>
      <p:pic>
        <p:nvPicPr>
          <p:cNvPr id="175" name="Picture 1" descr="A purple and green logo&#10;&#10;Description automatically generated"/>
          <p:cNvPicPr/>
          <p:nvPr/>
        </p:nvPicPr>
        <p:blipFill>
          <a:blip r:embed="rId5"/>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Google Shape;325;p47"/>
          <p:cNvSpPr/>
          <p:nvPr/>
        </p:nvSpPr>
        <p:spPr>
          <a:xfrm>
            <a:off x="1981080" y="533520"/>
            <a:ext cx="8229240" cy="1142640"/>
          </a:xfrm>
          <a:prstGeom prst="rect">
            <a:avLst/>
          </a:prstGeom>
          <a:noFill/>
          <a:ln w="0">
            <a:noFill/>
          </a:ln>
        </p:spPr>
        <p:style>
          <a:lnRef idx="0"/>
          <a:fillRef idx="0"/>
          <a:effectRef idx="0"/>
          <a:fontRef idx="minor"/>
        </p:style>
      </p:sp>
      <p:sp>
        <p:nvSpPr>
          <p:cNvPr id="177" name="Google Shape;330;p47"/>
          <p:cNvSpPr/>
          <p:nvPr/>
        </p:nvSpPr>
        <p:spPr>
          <a:xfrm>
            <a:off x="636120" y="94788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rPr>
              <a:t>New Issues, Key Themes in 2024</a:t>
            </a:r>
            <a:endParaRPr b="0" lang="en-US" sz="3200" spc="-1" strike="noStrike">
              <a:latin typeface="Arial"/>
            </a:endParaRPr>
          </a:p>
        </p:txBody>
      </p:sp>
      <p:sp>
        <p:nvSpPr>
          <p:cNvPr id="178" name="Google Shape;292;p43"/>
          <p:cNvSpPr/>
          <p:nvPr/>
        </p:nvSpPr>
        <p:spPr>
          <a:xfrm>
            <a:off x="636120" y="1578600"/>
            <a:ext cx="6276240" cy="2616840"/>
          </a:xfrm>
          <a:prstGeom prst="rect">
            <a:avLst/>
          </a:prstGeom>
          <a:noFill/>
          <a:ln w="0">
            <a:noFill/>
          </a:ln>
        </p:spPr>
        <p:style>
          <a:lnRef idx="0"/>
          <a:fillRef idx="0"/>
          <a:effectRef idx="0"/>
          <a:fontRef idx="minor"/>
        </p:style>
        <p:txBody>
          <a:bodyPr>
            <a:noAutofit/>
          </a:bodyPr>
          <a:p>
            <a:pPr marL="343080" indent="-342720">
              <a:lnSpc>
                <a:spcPct val="100000"/>
              </a:lnSpc>
              <a:tabLst>
                <a:tab algn="l" pos="0"/>
              </a:tabLst>
            </a:pPr>
            <a:r>
              <a:rPr b="1" lang="en-US" sz="2400" spc="-1" strike="noStrike">
                <a:solidFill>
                  <a:srgbClr val="000000"/>
                </a:solidFill>
                <a:latin typeface="Calibri"/>
                <a:ea typeface="Calibri"/>
              </a:rPr>
              <a:t>Social Issues</a:t>
            </a:r>
            <a:r>
              <a:rPr b="1" i="1" lang="en-US" sz="2400" spc="-1" strike="noStrike">
                <a:solidFill>
                  <a:srgbClr val="000000"/>
                </a:solidFill>
                <a:latin typeface="Calibri"/>
                <a:ea typeface="Calibri"/>
              </a:rPr>
              <a:t> </a:t>
            </a:r>
            <a:endParaRPr b="0" lang="en-US" sz="2400" spc="-1" strike="noStrike">
              <a:latin typeface="Arial"/>
            </a:endParaRPr>
          </a:p>
          <a:p>
            <a:pPr marL="343080" indent="-342720">
              <a:lnSpc>
                <a:spcPct val="100000"/>
              </a:lnSpc>
              <a:spcBef>
                <a:spcPts val="1321"/>
              </a:spcBef>
              <a:buClr>
                <a:srgbClr val="000000"/>
              </a:buClr>
              <a:buFont typeface="Noto Sans Symbols"/>
              <a:buChar char="✓"/>
              <a:tabLst>
                <a:tab algn="l" pos="0"/>
              </a:tabLst>
            </a:pPr>
            <a:r>
              <a:rPr b="1" lang="en-US" sz="1600" spc="-1" strike="noStrike">
                <a:solidFill>
                  <a:srgbClr val="000000"/>
                </a:solidFill>
                <a:latin typeface="Calibri"/>
                <a:ea typeface="Calibri"/>
              </a:rPr>
              <a:t> </a:t>
            </a:r>
            <a:r>
              <a:rPr b="1" lang="en-US" sz="1600" spc="-1" strike="noStrike">
                <a:solidFill>
                  <a:srgbClr val="000000"/>
                </a:solidFill>
                <a:latin typeface="Calibri"/>
                <a:ea typeface="Calibri"/>
              </a:rPr>
              <a:t>Corporate Political Influence </a:t>
            </a:r>
            <a:r>
              <a:rPr b="0" lang="en-US" sz="1600" spc="-1" strike="noStrike">
                <a:solidFill>
                  <a:srgbClr val="000000"/>
                </a:solidFill>
                <a:latin typeface="Calibri"/>
                <a:ea typeface="Calibri"/>
              </a:rPr>
              <a:t>(about 90, even with 2023) </a:t>
            </a:r>
            <a:endParaRPr b="0" lang="en-US" sz="1600" spc="-1" strike="noStrike">
              <a:latin typeface="Arial"/>
            </a:endParaRPr>
          </a:p>
          <a:p>
            <a:pPr lvl="4" marL="741240" indent="-285480">
              <a:lnSpc>
                <a:spcPct val="100000"/>
              </a:lnSpc>
              <a:spcBef>
                <a:spcPts val="1199"/>
              </a:spcBef>
              <a:buClr>
                <a:srgbClr val="000000"/>
              </a:buClr>
              <a:buFont typeface="Arial"/>
              <a:buChar char="•"/>
              <a:tabLst>
                <a:tab algn="l" pos="0"/>
              </a:tabLst>
            </a:pPr>
            <a:r>
              <a:rPr b="0" lang="en-US" sz="1600" spc="-1" strike="noStrike" u="sng">
                <a:solidFill>
                  <a:srgbClr val="000000"/>
                </a:solidFill>
                <a:uFillTx/>
                <a:latin typeface="Calibri"/>
                <a:ea typeface="Calibri"/>
              </a:rPr>
              <a:t>Elections</a:t>
            </a:r>
            <a:r>
              <a:rPr b="0" lang="en-US" sz="1600" spc="-1" strike="noStrike">
                <a:solidFill>
                  <a:srgbClr val="000000"/>
                </a:solidFill>
                <a:latin typeface="Calibri"/>
                <a:ea typeface="Calibri"/>
              </a:rPr>
              <a:t> (30) Mostly new, at smaller companies </a:t>
            </a:r>
            <a:endParaRPr b="0" lang="en-US" sz="1600" spc="-1" strike="noStrike">
              <a:latin typeface="Arial"/>
            </a:endParaRPr>
          </a:p>
          <a:p>
            <a:pPr lvl="4" marL="741240" indent="-285480">
              <a:lnSpc>
                <a:spcPct val="100000"/>
              </a:lnSpc>
              <a:spcBef>
                <a:spcPts val="1199"/>
              </a:spcBef>
              <a:buClr>
                <a:srgbClr val="000000"/>
              </a:buClr>
              <a:buFont typeface="Arial"/>
              <a:buChar char="•"/>
              <a:tabLst>
                <a:tab algn="l" pos="0"/>
              </a:tabLst>
            </a:pPr>
            <a:r>
              <a:rPr b="0" lang="en-US" sz="1600" spc="-1" strike="noStrike" u="sng">
                <a:solidFill>
                  <a:srgbClr val="000000"/>
                </a:solidFill>
                <a:uFillTx/>
                <a:latin typeface="Calibri"/>
                <a:ea typeface="Calibri"/>
              </a:rPr>
              <a:t>Lobbying</a:t>
            </a:r>
            <a:r>
              <a:rPr b="0" lang="en-US" sz="1600" spc="-1" strike="noStrike">
                <a:solidFill>
                  <a:srgbClr val="000000"/>
                </a:solidFill>
                <a:latin typeface="Calibri"/>
                <a:ea typeface="Calibri"/>
              </a:rPr>
              <a:t> (34) one-third resubmissions; support retained in ‘23</a:t>
            </a:r>
            <a:endParaRPr b="0" lang="en-US" sz="1600" spc="-1" strike="noStrike">
              <a:latin typeface="Arial"/>
            </a:endParaRPr>
          </a:p>
          <a:p>
            <a:pPr lvl="4" marL="741240" indent="-285480">
              <a:lnSpc>
                <a:spcPct val="100000"/>
              </a:lnSpc>
              <a:spcBef>
                <a:spcPts val="1199"/>
              </a:spcBef>
              <a:buClr>
                <a:srgbClr val="000000"/>
              </a:buClr>
              <a:buFont typeface="Arial"/>
              <a:buChar char="•"/>
              <a:tabLst>
                <a:tab algn="l" pos="0"/>
              </a:tabLst>
            </a:pPr>
            <a:r>
              <a:rPr b="0" lang="en-US" sz="1600" spc="-1" strike="noStrike" u="sng">
                <a:solidFill>
                  <a:srgbClr val="000000"/>
                </a:solidFill>
                <a:uFillTx/>
                <a:latin typeface="Calibri"/>
                <a:ea typeface="Calibri"/>
              </a:rPr>
              <a:t>Values/consistency</a:t>
            </a:r>
            <a:r>
              <a:rPr b="0" lang="en-US" sz="1600" spc="-1" strike="noStrike">
                <a:solidFill>
                  <a:srgbClr val="000000"/>
                </a:solidFill>
                <a:latin typeface="Calibri"/>
                <a:ea typeface="Calibri"/>
              </a:rPr>
              <a:t> (25) policy ≠ supported politicians/groups</a:t>
            </a:r>
            <a:endParaRPr b="0" lang="en-US" sz="1600" spc="-1" strike="noStrike">
              <a:latin typeface="Arial"/>
            </a:endParaRPr>
          </a:p>
          <a:p>
            <a:pPr marL="455760">
              <a:lnSpc>
                <a:spcPct val="100000"/>
              </a:lnSpc>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12 climate change, 13 other (reproductive &amp; voting rights)</a:t>
            </a:r>
            <a:endParaRPr b="0" lang="en-US" sz="1600" spc="-1" strike="noStrike">
              <a:latin typeface="Arial"/>
            </a:endParaRPr>
          </a:p>
        </p:txBody>
      </p:sp>
      <p:sp>
        <p:nvSpPr>
          <p:cNvPr id="179" name="AutoShape 2"/>
          <p:cNvSpPr/>
          <p:nvPr/>
        </p:nvSpPr>
        <p:spPr>
          <a:xfrm>
            <a:off x="5943600" y="3276720"/>
            <a:ext cx="304560" cy="304560"/>
          </a:xfrm>
          <a:prstGeom prst="rect">
            <a:avLst/>
          </a:prstGeom>
          <a:noFill/>
          <a:ln w="0">
            <a:noFill/>
          </a:ln>
        </p:spPr>
        <p:style>
          <a:lnRef idx="0"/>
          <a:fillRef idx="0"/>
          <a:effectRef idx="0"/>
          <a:fontRef idx="minor"/>
        </p:style>
      </p:sp>
      <p:sp>
        <p:nvSpPr>
          <p:cNvPr id="180" name="AutoShape 6"/>
          <p:cNvSpPr/>
          <p:nvPr/>
        </p:nvSpPr>
        <p:spPr>
          <a:xfrm>
            <a:off x="6095880" y="3429000"/>
            <a:ext cx="304560" cy="304560"/>
          </a:xfrm>
          <a:prstGeom prst="rect">
            <a:avLst/>
          </a:prstGeom>
          <a:noFill/>
          <a:ln w="0">
            <a:noFill/>
          </a:ln>
        </p:spPr>
        <p:style>
          <a:lnRef idx="0"/>
          <a:fillRef idx="0"/>
          <a:effectRef idx="0"/>
          <a:fontRef idx="minor"/>
        </p:style>
      </p:sp>
      <p:pic>
        <p:nvPicPr>
          <p:cNvPr id="181" name="Picture 2" descr="A graph showing different colored lines&#10;&#10;Description automatically generated"/>
          <p:cNvPicPr/>
          <p:nvPr/>
        </p:nvPicPr>
        <p:blipFill>
          <a:blip r:embed="rId1"/>
          <a:stretch/>
        </p:blipFill>
        <p:spPr>
          <a:xfrm>
            <a:off x="6973200" y="1456920"/>
            <a:ext cx="4415760" cy="3428640"/>
          </a:xfrm>
          <a:prstGeom prst="rect">
            <a:avLst/>
          </a:prstGeom>
          <a:ln w="0">
            <a:noFill/>
          </a:ln>
        </p:spPr>
      </p:pic>
      <p:sp>
        <p:nvSpPr>
          <p:cNvPr id="182" name="TextBox 7"/>
          <p:cNvSpPr/>
          <p:nvPr/>
        </p:nvSpPr>
        <p:spPr>
          <a:xfrm>
            <a:off x="6912720" y="5194080"/>
            <a:ext cx="5218200" cy="97308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spcAft>
                <a:spcPts val="601"/>
              </a:spcAft>
              <a:buClr>
                <a:srgbClr val="000000"/>
              </a:buClr>
              <a:buFont typeface="Arial"/>
              <a:buChar char="•"/>
            </a:pPr>
            <a:r>
              <a:rPr b="0" lang="en-US" sz="1600" spc="-1" strike="noStrike">
                <a:solidFill>
                  <a:srgbClr val="000000"/>
                </a:solidFill>
                <a:latin typeface="Calibri"/>
                <a:ea typeface="Calibri"/>
              </a:rPr>
              <a:t>Will companies protect democracy or “go with the flow”?</a:t>
            </a:r>
            <a:endParaRPr b="0" lang="en-US" sz="1600" spc="-1" strike="noStrike">
              <a:latin typeface="Arial"/>
            </a:endParaRPr>
          </a:p>
          <a:p>
            <a:pPr marL="285840" indent="-285480">
              <a:lnSpc>
                <a:spcPct val="100000"/>
              </a:lnSpc>
              <a:spcAft>
                <a:spcPts val="601"/>
              </a:spcAft>
              <a:buClr>
                <a:srgbClr val="000000"/>
              </a:buClr>
              <a:buFont typeface="Arial"/>
              <a:buChar char="•"/>
            </a:pPr>
            <a:r>
              <a:rPr b="0" lang="en-US" sz="1600" spc="-1" strike="noStrike">
                <a:solidFill>
                  <a:srgbClr val="000000"/>
                </a:solidFill>
                <a:latin typeface="Calibri"/>
                <a:ea typeface="Calibri"/>
              </a:rPr>
              <a:t>New reports for investors, some on U.S. political risks</a:t>
            </a:r>
            <a:endParaRPr b="0" lang="en-US" sz="1600" spc="-1" strike="noStrike">
              <a:latin typeface="Arial"/>
            </a:endParaRPr>
          </a:p>
          <a:p>
            <a:pPr marL="285840" indent="-285480">
              <a:lnSpc>
                <a:spcPct val="100000"/>
              </a:lnSpc>
              <a:spcAft>
                <a:spcPts val="601"/>
              </a:spcAft>
              <a:buClr>
                <a:srgbClr val="000000"/>
              </a:buClr>
              <a:buFont typeface="Arial"/>
              <a:buChar char="•"/>
            </a:pPr>
            <a:r>
              <a:rPr b="0" lang="en-US" sz="1600" spc="-1" strike="noStrike">
                <a:solidFill>
                  <a:srgbClr val="000000"/>
                </a:solidFill>
                <a:latin typeface="Calibri"/>
                <a:ea typeface="Calibri"/>
              </a:rPr>
              <a:t>New state lobbying “black hole” report from Si2</a:t>
            </a:r>
            <a:endParaRPr b="0" lang="en-US" sz="1600" spc="-1" strike="noStrike">
              <a:latin typeface="Arial"/>
            </a:endParaRPr>
          </a:p>
        </p:txBody>
      </p:sp>
      <p:pic>
        <p:nvPicPr>
          <p:cNvPr id="183" name="Picture 12" descr="A black circle with white text&#10;&#10;Description automatically generated"/>
          <p:cNvPicPr/>
          <p:nvPr/>
        </p:nvPicPr>
        <p:blipFill>
          <a:blip r:embed="rId2"/>
          <a:stretch/>
        </p:blipFill>
        <p:spPr>
          <a:xfrm>
            <a:off x="336600" y="4282560"/>
            <a:ext cx="2239200" cy="2204640"/>
          </a:xfrm>
          <a:prstGeom prst="rect">
            <a:avLst/>
          </a:prstGeom>
          <a:ln w="0">
            <a:noFill/>
          </a:ln>
        </p:spPr>
      </p:pic>
      <p:pic>
        <p:nvPicPr>
          <p:cNvPr id="184" name="Picture 2" descr="Know How Getting a Business Loan is Now Easier | Business funding, Sba ..."/>
          <p:cNvPicPr/>
          <p:nvPr/>
        </p:nvPicPr>
        <p:blipFill>
          <a:blip r:embed="rId3"/>
          <a:stretch/>
        </p:blipFill>
        <p:spPr>
          <a:xfrm>
            <a:off x="2793960" y="4279320"/>
            <a:ext cx="4000320" cy="2295000"/>
          </a:xfrm>
          <a:prstGeom prst="rect">
            <a:avLst/>
          </a:prstGeom>
          <a:ln w="0">
            <a:noFill/>
          </a:ln>
        </p:spPr>
      </p:pic>
      <p:sp>
        <p:nvSpPr>
          <p:cNvPr id="185" name="TextBox 11"/>
          <p:cNvSpPr/>
          <p:nvPr/>
        </p:nvSpPr>
        <p:spPr>
          <a:xfrm rot="19583400">
            <a:off x="2495160" y="4326480"/>
            <a:ext cx="1635480" cy="913320"/>
          </a:xfrm>
          <a:prstGeom prst="rect">
            <a:avLst/>
          </a:prstGeom>
          <a:solidFill>
            <a:schemeClr val="accent2"/>
          </a:solidFill>
          <a:ln w="0">
            <a:noFill/>
          </a:ln>
        </p:spPr>
        <p:style>
          <a:lnRef idx="0"/>
          <a:fillRef idx="0"/>
          <a:effectRef idx="0"/>
          <a:fontRef idx="minor"/>
        </p:style>
        <p:txBody>
          <a:bodyPr lIns="90000" rIns="90000" tIns="45000" bIns="45000">
            <a:spAutoFit/>
          </a:bodyPr>
          <a:p>
            <a:pPr algn="ctr">
              <a:lnSpc>
                <a:spcPct val="100000"/>
              </a:lnSpc>
              <a:spcAft>
                <a:spcPts val="601"/>
              </a:spcAft>
            </a:pPr>
            <a:r>
              <a:rPr b="0" lang="en-US" sz="1800" spc="-1" strike="noStrike">
                <a:solidFill>
                  <a:srgbClr val="000000"/>
                </a:solidFill>
                <a:latin typeface="Calibri"/>
                <a:ea typeface="Calibri"/>
              </a:rPr>
              <a:t>“</a:t>
            </a:r>
            <a:r>
              <a:rPr b="0" lang="en-US" sz="1800" spc="-1" strike="noStrike">
                <a:solidFill>
                  <a:srgbClr val="000000"/>
                </a:solidFill>
                <a:latin typeface="Calibri"/>
                <a:ea typeface="Calibri"/>
              </a:rPr>
              <a:t>Corporate Political Responsibility” </a:t>
            </a:r>
            <a:endParaRPr b="0" lang="en-US" sz="1800" spc="-1" strike="noStrike">
              <a:latin typeface="Arial"/>
            </a:endParaRPr>
          </a:p>
        </p:txBody>
      </p:sp>
      <p:pic>
        <p:nvPicPr>
          <p:cNvPr id="186" name="Picture 1" descr="A purple and green logo&#10;&#10;Description automatically generated"/>
          <p:cNvPicPr/>
          <p:nvPr/>
        </p:nvPicPr>
        <p:blipFill>
          <a:blip r:embed="rId4"/>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Google Shape;325;p47"/>
          <p:cNvSpPr/>
          <p:nvPr/>
        </p:nvSpPr>
        <p:spPr>
          <a:xfrm>
            <a:off x="1981080" y="533520"/>
            <a:ext cx="8229240" cy="1142640"/>
          </a:xfrm>
          <a:prstGeom prst="rect">
            <a:avLst/>
          </a:prstGeom>
          <a:noFill/>
          <a:ln w="0">
            <a:noFill/>
          </a:ln>
        </p:spPr>
        <p:style>
          <a:lnRef idx="0"/>
          <a:fillRef idx="0"/>
          <a:effectRef idx="0"/>
          <a:fontRef idx="minor"/>
        </p:style>
      </p:sp>
      <p:sp>
        <p:nvSpPr>
          <p:cNvPr id="188" name="Google Shape;330;p47"/>
          <p:cNvSpPr/>
          <p:nvPr/>
        </p:nvSpPr>
        <p:spPr>
          <a:xfrm>
            <a:off x="648360" y="94968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rPr>
              <a:t>New Issues, Key Themes in 2024</a:t>
            </a:r>
            <a:endParaRPr b="0" lang="en-US" sz="3200" spc="-1" strike="noStrike">
              <a:latin typeface="Arial"/>
            </a:endParaRPr>
          </a:p>
        </p:txBody>
      </p:sp>
      <p:sp>
        <p:nvSpPr>
          <p:cNvPr id="189" name="Google Shape;301;p44"/>
          <p:cNvSpPr/>
          <p:nvPr/>
        </p:nvSpPr>
        <p:spPr>
          <a:xfrm>
            <a:off x="711360" y="1656360"/>
            <a:ext cx="5855760" cy="2858040"/>
          </a:xfrm>
          <a:prstGeom prst="rect">
            <a:avLst/>
          </a:prstGeom>
          <a:noFill/>
          <a:ln w="0">
            <a:noFill/>
          </a:ln>
        </p:spPr>
        <p:style>
          <a:lnRef idx="0"/>
          <a:fillRef idx="0"/>
          <a:effectRef idx="0"/>
          <a:fontRef idx="minor"/>
        </p:style>
        <p:txBody>
          <a:bodyPr>
            <a:noAutofit/>
          </a:bodyPr>
          <a:p>
            <a:pPr marL="343080" indent="-342720">
              <a:lnSpc>
                <a:spcPct val="100000"/>
              </a:lnSpc>
              <a:tabLst>
                <a:tab algn="l" pos="0"/>
              </a:tabLst>
            </a:pPr>
            <a:r>
              <a:rPr b="1" lang="en-US" sz="2400" spc="-1" strike="noStrike">
                <a:solidFill>
                  <a:srgbClr val="000000"/>
                </a:solidFill>
                <a:latin typeface="Calibri"/>
                <a:ea typeface="Calibri"/>
              </a:rPr>
              <a:t>Social Issues </a:t>
            </a:r>
            <a:endParaRPr b="0" lang="en-US" sz="2400" spc="-1" strike="noStrike">
              <a:latin typeface="Arial"/>
            </a:endParaRPr>
          </a:p>
          <a:p>
            <a:pPr marL="343080" indent="-342720">
              <a:lnSpc>
                <a:spcPct val="100000"/>
              </a:lnSpc>
              <a:spcBef>
                <a:spcPts val="1321"/>
              </a:spcBef>
              <a:buClr>
                <a:srgbClr val="000000"/>
              </a:buClr>
              <a:buFont typeface="Noto Sans Symbols"/>
              <a:buChar char="✓"/>
              <a:tabLst>
                <a:tab algn="l" pos="0"/>
              </a:tabLst>
            </a:pPr>
            <a:r>
              <a:rPr b="1" lang="en-US" sz="1600" spc="-1" strike="noStrike">
                <a:solidFill>
                  <a:srgbClr val="000000"/>
                </a:solidFill>
                <a:latin typeface="Calibri"/>
                <a:ea typeface="Calibri"/>
              </a:rPr>
              <a:t>Decent Work </a:t>
            </a:r>
            <a:r>
              <a:rPr b="0" lang="en-US" sz="1600" spc="-1" strike="noStrike">
                <a:solidFill>
                  <a:srgbClr val="000000"/>
                </a:solidFill>
                <a:latin typeface="Calibri"/>
                <a:ea typeface="Calibri"/>
              </a:rPr>
              <a:t>(41, down from &gt;70 three years ago)</a:t>
            </a:r>
            <a:endParaRPr b="0" lang="en-US" sz="1600" spc="-1" strike="noStrike">
              <a:latin typeface="Arial"/>
            </a:endParaRPr>
          </a:p>
          <a:p>
            <a:pPr lvl="2" marL="682560" indent="-285480">
              <a:lnSpc>
                <a:spcPct val="100000"/>
              </a:lnSpc>
              <a:spcBef>
                <a:spcPts val="1199"/>
              </a:spcBef>
              <a:buClr>
                <a:srgbClr val="000000"/>
              </a:buClr>
              <a:buFont typeface="Arial"/>
              <a:buChar char="•"/>
              <a:tabLst>
                <a:tab algn="l" pos="0"/>
              </a:tabLst>
            </a:pPr>
            <a:r>
              <a:rPr b="0" lang="en-US" sz="1600" spc="-1" strike="noStrike" u="sng">
                <a:solidFill>
                  <a:srgbClr val="000000"/>
                </a:solidFill>
                <a:uFillTx/>
                <a:latin typeface="Calibri"/>
                <a:ea typeface="Calibri"/>
              </a:rPr>
              <a:t>Fair pay</a:t>
            </a:r>
            <a:r>
              <a:rPr b="0" lang="en-US" sz="1600" spc="-1" strike="noStrike">
                <a:solidFill>
                  <a:srgbClr val="000000"/>
                </a:solidFill>
                <a:latin typeface="Calibri"/>
                <a:ea typeface="Calibri"/>
              </a:rPr>
              <a:t> (23):  Most again on gender/racial pay gaps</a:t>
            </a:r>
            <a:endParaRPr b="0" lang="en-US" sz="1600" spc="-1" strike="noStrike">
              <a:latin typeface="Arial"/>
            </a:endParaRPr>
          </a:p>
          <a:p>
            <a:pPr marL="689040" indent="-347400">
              <a:lnSpc>
                <a:spcPct val="100000"/>
              </a:lnSpc>
              <a:spcBef>
                <a:spcPts val="1199"/>
              </a:spcBef>
              <a:tabLst>
                <a:tab algn="l" pos="0"/>
              </a:tabLst>
            </a:pPr>
            <a:r>
              <a:rPr b="1" lang="en-US" sz="1600" spc="-1" strike="noStrike">
                <a:solidFill>
                  <a:srgbClr val="ff0000"/>
                </a:solidFill>
                <a:latin typeface="Calibri"/>
                <a:ea typeface="Calibri"/>
              </a:rPr>
              <a:t>	</a:t>
            </a:r>
            <a:r>
              <a:rPr b="1" lang="en-US" sz="1600" spc="-1" strike="noStrike">
                <a:solidFill>
                  <a:srgbClr val="ff0000"/>
                </a:solidFill>
                <a:latin typeface="Calibri"/>
                <a:ea typeface="Calibri"/>
              </a:rPr>
              <a:t>NEW:</a:t>
            </a:r>
            <a:r>
              <a:rPr b="0" lang="en-US" sz="1600" spc="-1" strike="noStrike">
                <a:solidFill>
                  <a:srgbClr val="000000"/>
                </a:solidFill>
                <a:latin typeface="Calibri"/>
                <a:ea typeface="Calibri"/>
              </a:rPr>
              <a:t>  - “living wage” principles “ordinary business”</a:t>
            </a:r>
            <a:endParaRPr b="0" lang="en-US" sz="1600" spc="-1" strike="noStrike">
              <a:latin typeface="Arial"/>
            </a:endParaRPr>
          </a:p>
          <a:p>
            <a:pPr marL="396720" indent="-347400">
              <a:lnSpc>
                <a:spcPct val="100000"/>
              </a:lnSpc>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 Metrics pending: </a:t>
            </a:r>
            <a:r>
              <a:rPr b="1" lang="en-US" sz="1600" spc="-1" strike="noStrike">
                <a:solidFill>
                  <a:srgbClr val="000000"/>
                </a:solidFill>
                <a:latin typeface="Calibri"/>
                <a:ea typeface="Calibri"/>
              </a:rPr>
              <a:t>Amazon, Home Depot, Kohl’s</a:t>
            </a:r>
            <a:endParaRPr b="0" lang="en-US" sz="1600" spc="-1" strike="noStrike">
              <a:latin typeface="Arial"/>
            </a:endParaRPr>
          </a:p>
        </p:txBody>
      </p:sp>
      <p:sp>
        <p:nvSpPr>
          <p:cNvPr id="190" name="AutoShape 2"/>
          <p:cNvSpPr/>
          <p:nvPr/>
        </p:nvSpPr>
        <p:spPr>
          <a:xfrm>
            <a:off x="5943600" y="3276720"/>
            <a:ext cx="304560" cy="304560"/>
          </a:xfrm>
          <a:prstGeom prst="rect">
            <a:avLst/>
          </a:prstGeom>
          <a:noFill/>
          <a:ln w="0">
            <a:noFill/>
          </a:ln>
        </p:spPr>
        <p:style>
          <a:lnRef idx="0"/>
          <a:fillRef idx="0"/>
          <a:effectRef idx="0"/>
          <a:fontRef idx="minor"/>
        </p:style>
      </p:sp>
      <p:pic>
        <p:nvPicPr>
          <p:cNvPr id="191" name="Picture 2" descr="A graph of a work proposal type&#10;&#10;Description automatically generated"/>
          <p:cNvPicPr/>
          <p:nvPr/>
        </p:nvPicPr>
        <p:blipFill>
          <a:blip r:embed="rId1"/>
          <a:stretch/>
        </p:blipFill>
        <p:spPr>
          <a:xfrm>
            <a:off x="6478560" y="1478160"/>
            <a:ext cx="5101200" cy="3428640"/>
          </a:xfrm>
          <a:prstGeom prst="rect">
            <a:avLst/>
          </a:prstGeom>
          <a:ln w="0">
            <a:noFill/>
          </a:ln>
        </p:spPr>
      </p:pic>
      <p:sp>
        <p:nvSpPr>
          <p:cNvPr id="192" name="TextBox 12"/>
          <p:cNvSpPr/>
          <p:nvPr/>
        </p:nvSpPr>
        <p:spPr>
          <a:xfrm>
            <a:off x="2817000" y="4021920"/>
            <a:ext cx="3546000" cy="2007720"/>
          </a:xfrm>
          <a:prstGeom prst="rect">
            <a:avLst/>
          </a:prstGeom>
          <a:noFill/>
          <a:ln w="0">
            <a:noFill/>
          </a:ln>
        </p:spPr>
        <p:style>
          <a:lnRef idx="0"/>
          <a:fillRef idx="0"/>
          <a:effectRef idx="0"/>
          <a:fontRef idx="minor"/>
        </p:style>
        <p:txBody>
          <a:bodyPr lIns="90000" rIns="90000" tIns="45000" bIns="45000">
            <a:spAutoFit/>
          </a:bodyPr>
          <a:p>
            <a:pPr lvl="2" marL="457200" indent="-285480">
              <a:lnSpc>
                <a:spcPct val="100000"/>
              </a:lnSpc>
              <a:spcBef>
                <a:spcPts val="1199"/>
              </a:spcBef>
              <a:buClr>
                <a:srgbClr val="000000"/>
              </a:buClr>
              <a:buFont typeface="Arial"/>
              <a:buChar char="•"/>
            </a:pPr>
            <a:r>
              <a:rPr b="0" lang="en-US" sz="1600" spc="-1" strike="noStrike" u="sng">
                <a:solidFill>
                  <a:srgbClr val="000000"/>
                </a:solidFill>
                <a:uFillTx/>
                <a:latin typeface="Calibri"/>
                <a:ea typeface="Calibri"/>
              </a:rPr>
              <a:t>Working conditions</a:t>
            </a:r>
            <a:r>
              <a:rPr b="0" lang="en-US" sz="1600" spc="-1" strike="noStrike">
                <a:solidFill>
                  <a:srgbClr val="000000"/>
                </a:solidFill>
                <a:latin typeface="Calibri"/>
                <a:ea typeface="Calibri"/>
              </a:rPr>
              <a:t> (14): </a:t>
            </a:r>
            <a:endParaRPr b="0" lang="en-US" sz="1600" spc="-1" strike="noStrike">
              <a:latin typeface="Arial"/>
            </a:endParaRPr>
          </a:p>
          <a:p>
            <a:pPr marL="457200" indent="-285480">
              <a:lnSpc>
                <a:spcPct val="100000"/>
              </a:lnSpc>
              <a:spcAft>
                <a:spcPts val="1199"/>
              </a:spcAft>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fair treatment, health &amp; safety</a:t>
            </a:r>
            <a:endParaRPr b="0" lang="en-US" sz="1600" spc="-1" strike="noStrike">
              <a:latin typeface="Arial"/>
            </a:endParaRPr>
          </a:p>
          <a:p>
            <a:pPr marL="457200" indent="-229680">
              <a:lnSpc>
                <a:spcPct val="100000"/>
              </a:lnSpc>
              <a:spcBef>
                <a:spcPts val="601"/>
              </a:spcBef>
              <a:spcAft>
                <a:spcPts val="1199"/>
              </a:spcAft>
              <a:tabLst>
                <a:tab algn="l" pos="0"/>
              </a:tabLst>
            </a:pPr>
            <a:r>
              <a:rPr b="1" lang="en-US" sz="1600" spc="-1" strike="noStrike">
                <a:solidFill>
                  <a:srgbClr val="ff0000"/>
                </a:solidFill>
                <a:latin typeface="Calibri"/>
                <a:ea typeface="Calibri"/>
              </a:rPr>
              <a:t>	</a:t>
            </a:r>
            <a:r>
              <a:rPr b="0" lang="en-US" sz="1600" spc="-1" strike="noStrike">
                <a:solidFill>
                  <a:srgbClr val="000000"/>
                </a:solidFill>
                <a:latin typeface="Calibri"/>
                <a:ea typeface="Calibri"/>
              </a:rPr>
              <a:t>Continuing bias ?s at </a:t>
            </a:r>
            <a:r>
              <a:rPr b="1" lang="en-US" sz="1600" spc="-1" strike="noStrike">
                <a:solidFill>
                  <a:srgbClr val="000000"/>
                </a:solidFill>
                <a:latin typeface="Calibri"/>
                <a:ea typeface="Calibri"/>
              </a:rPr>
              <a:t>Chipotle, Goldman Sachs, Tesla</a:t>
            </a:r>
            <a:endParaRPr b="0" lang="en-US" sz="1600" spc="-1" strike="noStrike">
              <a:latin typeface="Arial"/>
            </a:endParaRPr>
          </a:p>
          <a:p>
            <a:pPr marL="457200" indent="-229680">
              <a:lnSpc>
                <a:spcPct val="100000"/>
              </a:lnSpc>
              <a:spcBef>
                <a:spcPts val="601"/>
              </a:spcBef>
              <a:tabLst>
                <a:tab algn="l" pos="0"/>
              </a:tabLst>
            </a:pPr>
            <a:r>
              <a:rPr b="1" lang="en-US" sz="1600" spc="-1" strike="noStrike">
                <a:solidFill>
                  <a:srgbClr val="ff0000"/>
                </a:solidFill>
                <a:latin typeface="Calibri"/>
                <a:ea typeface="Calibri"/>
              </a:rPr>
              <a:t>	</a:t>
            </a:r>
            <a:r>
              <a:rPr b="1" lang="en-US" sz="1600" spc="-1" strike="noStrike">
                <a:solidFill>
                  <a:srgbClr val="ff0000"/>
                </a:solidFill>
                <a:latin typeface="Calibri"/>
                <a:ea typeface="Calibri"/>
              </a:rPr>
              <a:t>NEW:</a:t>
            </a:r>
            <a:r>
              <a:rPr b="0" lang="en-US" sz="1600" spc="-1" strike="noStrike">
                <a:solidFill>
                  <a:srgbClr val="000000"/>
                </a:solidFill>
                <a:latin typeface="Calibri"/>
                <a:ea typeface="Calibri"/>
              </a:rPr>
              <a:t>  11 (up from 5) on health &amp; safety audits, </a:t>
            </a:r>
            <a:r>
              <a:rPr b="0" i="1" lang="en-US" sz="1600" spc="-1" strike="noStrike">
                <a:solidFill>
                  <a:srgbClr val="000000"/>
                </a:solidFill>
                <a:latin typeface="Calibri"/>
                <a:ea typeface="Calibri"/>
              </a:rPr>
              <a:t>specific</a:t>
            </a:r>
            <a:r>
              <a:rPr b="0" lang="en-US" sz="1600" spc="-1" strike="noStrike">
                <a:solidFill>
                  <a:srgbClr val="000000"/>
                </a:solidFill>
                <a:latin typeface="Calibri"/>
                <a:ea typeface="Calibri"/>
              </a:rPr>
              <a:t> problems</a:t>
            </a:r>
            <a:endParaRPr b="0" lang="en-US" sz="1600" spc="-1" strike="noStrike">
              <a:latin typeface="Arial"/>
            </a:endParaRPr>
          </a:p>
        </p:txBody>
      </p:sp>
      <p:pic>
        <p:nvPicPr>
          <p:cNvPr id="193" name="Picture 16" descr="A person wearing a safety vest and hard hat&#10;&#10;Description automatically generated"/>
          <p:cNvPicPr/>
          <p:nvPr/>
        </p:nvPicPr>
        <p:blipFill>
          <a:blip r:embed="rId2"/>
          <a:stretch/>
        </p:blipFill>
        <p:spPr>
          <a:xfrm>
            <a:off x="242280" y="3837240"/>
            <a:ext cx="2601000" cy="2628000"/>
          </a:xfrm>
          <a:prstGeom prst="rect">
            <a:avLst/>
          </a:prstGeom>
          <a:ln w="0">
            <a:noFill/>
          </a:ln>
        </p:spPr>
      </p:pic>
      <p:pic>
        <p:nvPicPr>
          <p:cNvPr id="194" name="Picture 4" descr="The 3 Most Common Types of Workplace Discrimination (and How to Spot ..."/>
          <p:cNvPicPr/>
          <p:nvPr/>
        </p:nvPicPr>
        <p:blipFill>
          <a:blip r:embed="rId3"/>
          <a:stretch/>
        </p:blipFill>
        <p:spPr>
          <a:xfrm>
            <a:off x="7169760" y="4844880"/>
            <a:ext cx="4410000" cy="2035440"/>
          </a:xfrm>
          <a:prstGeom prst="rect">
            <a:avLst/>
          </a:prstGeom>
          <a:ln w="0">
            <a:noFill/>
          </a:ln>
        </p:spPr>
      </p:pic>
      <p:pic>
        <p:nvPicPr>
          <p:cNvPr id="195" name="Picture 2" descr="Image result for health and safety pictures"/>
          <p:cNvPicPr/>
          <p:nvPr/>
        </p:nvPicPr>
        <p:blipFill>
          <a:blip r:embed="rId4"/>
          <a:stretch/>
        </p:blipFill>
        <p:spPr>
          <a:xfrm>
            <a:off x="6478560" y="4907160"/>
            <a:ext cx="2399040" cy="1957680"/>
          </a:xfrm>
          <a:prstGeom prst="rect">
            <a:avLst/>
          </a:prstGeom>
          <a:ln w="0">
            <a:noFill/>
          </a:ln>
        </p:spPr>
      </p:pic>
      <p:pic>
        <p:nvPicPr>
          <p:cNvPr id="196" name="Picture 1" descr="A purple and green logo&#10;&#10;Description automatically generated"/>
          <p:cNvPicPr/>
          <p:nvPr/>
        </p:nvPicPr>
        <p:blipFill>
          <a:blip r:embed="rId5"/>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Google Shape;325;p47"/>
          <p:cNvSpPr/>
          <p:nvPr/>
        </p:nvSpPr>
        <p:spPr>
          <a:xfrm>
            <a:off x="1981080" y="583920"/>
            <a:ext cx="8229240" cy="1142640"/>
          </a:xfrm>
          <a:prstGeom prst="rect">
            <a:avLst/>
          </a:prstGeom>
          <a:noFill/>
          <a:ln w="0">
            <a:noFill/>
          </a:ln>
        </p:spPr>
        <p:style>
          <a:lnRef idx="0"/>
          <a:fillRef idx="0"/>
          <a:effectRef idx="0"/>
          <a:fontRef idx="minor"/>
        </p:style>
      </p:sp>
      <p:sp>
        <p:nvSpPr>
          <p:cNvPr id="198" name="Google Shape;330;p47"/>
          <p:cNvSpPr/>
          <p:nvPr/>
        </p:nvSpPr>
        <p:spPr>
          <a:xfrm>
            <a:off x="626040" y="97560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rPr>
              <a:t>New Issues, Key Themes in 2024</a:t>
            </a:r>
            <a:endParaRPr b="0" lang="en-US" sz="3200" spc="-1" strike="noStrike">
              <a:latin typeface="Arial"/>
            </a:endParaRPr>
          </a:p>
        </p:txBody>
      </p:sp>
      <p:sp>
        <p:nvSpPr>
          <p:cNvPr id="199" name="Google Shape;285;p42"/>
          <p:cNvSpPr/>
          <p:nvPr/>
        </p:nvSpPr>
        <p:spPr>
          <a:xfrm>
            <a:off x="673920" y="1619640"/>
            <a:ext cx="5977080" cy="2030040"/>
          </a:xfrm>
          <a:prstGeom prst="rect">
            <a:avLst/>
          </a:prstGeom>
          <a:noFill/>
          <a:ln w="0">
            <a:noFill/>
          </a:ln>
        </p:spPr>
        <p:style>
          <a:lnRef idx="0"/>
          <a:fillRef idx="0"/>
          <a:effectRef idx="0"/>
          <a:fontRef idx="minor"/>
        </p:style>
        <p:txBody>
          <a:bodyPr>
            <a:noAutofit/>
          </a:bodyPr>
          <a:p>
            <a:pPr marL="343080" indent="-342720">
              <a:lnSpc>
                <a:spcPct val="100000"/>
              </a:lnSpc>
              <a:tabLst>
                <a:tab algn="l" pos="0"/>
              </a:tabLst>
            </a:pPr>
            <a:r>
              <a:rPr b="1" lang="en-US" sz="2400" spc="-1" strike="noStrike">
                <a:solidFill>
                  <a:srgbClr val="000000"/>
                </a:solidFill>
                <a:latin typeface="Calibri"/>
                <a:ea typeface="Calibri"/>
              </a:rPr>
              <a:t>Social Issues </a:t>
            </a:r>
            <a:endParaRPr b="0" lang="en-US" sz="2400" spc="-1" strike="noStrike">
              <a:latin typeface="Arial"/>
            </a:endParaRPr>
          </a:p>
          <a:p>
            <a:pPr marL="343080" indent="-342720">
              <a:lnSpc>
                <a:spcPct val="100000"/>
              </a:lnSpc>
              <a:spcBef>
                <a:spcPts val="1321"/>
              </a:spcBef>
              <a:spcAft>
                <a:spcPts val="601"/>
              </a:spcAft>
              <a:buClr>
                <a:srgbClr val="000000"/>
              </a:buClr>
              <a:buFont typeface="Noto Sans Symbols"/>
              <a:buChar char="✓"/>
              <a:tabLst>
                <a:tab algn="l" pos="0"/>
              </a:tabLst>
            </a:pPr>
            <a:r>
              <a:rPr b="1" lang="en-US" sz="1600" spc="-1" strike="noStrike">
                <a:solidFill>
                  <a:srgbClr val="000000"/>
                </a:solidFill>
                <a:latin typeface="Calibri"/>
                <a:ea typeface="Calibri"/>
              </a:rPr>
              <a:t>Diversity at Work</a:t>
            </a:r>
            <a:r>
              <a:rPr b="0" lang="en-US" sz="1800" spc="-1" strike="noStrike">
                <a:solidFill>
                  <a:srgbClr val="000000"/>
                </a:solidFill>
                <a:latin typeface="Calibri"/>
                <a:ea typeface="Calibri"/>
              </a:rPr>
              <a:t>  </a:t>
            </a:r>
            <a:r>
              <a:rPr b="0" lang="en-US" sz="1600" spc="-1" strike="noStrike">
                <a:solidFill>
                  <a:srgbClr val="000000"/>
                </a:solidFill>
                <a:latin typeface="Calibri"/>
                <a:ea typeface="Calibri"/>
              </a:rPr>
              <a:t>(38, down from 75 three years ago)</a:t>
            </a:r>
            <a:endParaRPr b="0" lang="en-US" sz="1600" spc="-1" strike="noStrike">
              <a:latin typeface="Arial"/>
            </a:endParaRPr>
          </a:p>
          <a:p>
            <a:pPr lvl="1" marL="625320" indent="-285480">
              <a:lnSpc>
                <a:spcPct val="100000"/>
              </a:lnSpc>
              <a:spcBef>
                <a:spcPts val="601"/>
              </a:spcBef>
              <a:spcAft>
                <a:spcPts val="601"/>
              </a:spcAft>
              <a:buClr>
                <a:srgbClr val="000000"/>
              </a:buClr>
              <a:buFont typeface="Arial"/>
              <a:buChar char="•"/>
              <a:tabLst>
                <a:tab algn="l" pos="0"/>
              </a:tabLst>
            </a:pPr>
            <a:r>
              <a:rPr b="0" lang="en-US" sz="1600" spc="-1" strike="noStrike">
                <a:solidFill>
                  <a:srgbClr val="000000"/>
                </a:solidFill>
                <a:latin typeface="Calibri"/>
                <a:ea typeface="Calibri"/>
              </a:rPr>
              <a:t>More disclosure on DEI = fewer proposals, more withdrawals; outliers like </a:t>
            </a:r>
            <a:r>
              <a:rPr b="1" lang="en-US" sz="1600" spc="-1" strike="noStrike">
                <a:solidFill>
                  <a:srgbClr val="000000"/>
                </a:solidFill>
                <a:latin typeface="Calibri"/>
                <a:ea typeface="Calibri"/>
              </a:rPr>
              <a:t>Expeditors International</a:t>
            </a:r>
            <a:r>
              <a:rPr b="0" lang="en-US" sz="1600" spc="-1" strike="noStrike">
                <a:solidFill>
                  <a:srgbClr val="000000"/>
                </a:solidFill>
                <a:latin typeface="Calibri"/>
                <a:ea typeface="Calibri"/>
              </a:rPr>
              <a:t> (57% vote last year), mostly new target companies in 2024</a:t>
            </a:r>
            <a:endParaRPr b="0" lang="en-US" sz="1600" spc="-1" strike="noStrike">
              <a:latin typeface="Arial"/>
            </a:endParaRPr>
          </a:p>
          <a:p>
            <a:pPr lvl="1" marL="625320" indent="-285480">
              <a:lnSpc>
                <a:spcPct val="100000"/>
              </a:lnSpc>
              <a:spcBef>
                <a:spcPts val="601"/>
              </a:spcBef>
              <a:spcAft>
                <a:spcPts val="1199"/>
              </a:spcAft>
              <a:buClr>
                <a:srgbClr val="000000"/>
              </a:buClr>
              <a:buFont typeface="Arial"/>
              <a:buChar char="•"/>
              <a:tabLst>
                <a:tab algn="l" pos="0"/>
              </a:tabLst>
            </a:pPr>
            <a:r>
              <a:rPr b="0" lang="en-US" sz="1600" spc="-1" strike="noStrike">
                <a:solidFill>
                  <a:srgbClr val="000000"/>
                </a:solidFill>
                <a:latin typeface="Calibri"/>
                <a:ea typeface="Calibri"/>
              </a:rPr>
              <a:t>New report on “diversity benefit” in November 2023</a:t>
            </a:r>
            <a:endParaRPr b="0" lang="en-US" sz="1600" spc="-1" strike="noStrike">
              <a:latin typeface="Arial"/>
            </a:endParaRPr>
          </a:p>
          <a:p>
            <a:pPr>
              <a:lnSpc>
                <a:spcPct val="100000"/>
              </a:lnSpc>
              <a:spcBef>
                <a:spcPts val="601"/>
              </a:spcBef>
              <a:spcAft>
                <a:spcPts val="601"/>
              </a:spcAft>
              <a:tabLst>
                <a:tab algn="l" pos="0"/>
              </a:tabLst>
            </a:pPr>
            <a:endParaRPr b="0" lang="en-US" sz="1600" spc="-1" strike="noStrike">
              <a:latin typeface="Arial"/>
            </a:endParaRPr>
          </a:p>
          <a:p>
            <a:pPr>
              <a:lnSpc>
                <a:spcPct val="100000"/>
              </a:lnSpc>
              <a:spcBef>
                <a:spcPts val="601"/>
              </a:spcBef>
              <a:spcAft>
                <a:spcPts val="601"/>
              </a:spcAft>
              <a:tabLst>
                <a:tab algn="l" pos="0"/>
              </a:tabLst>
            </a:pPr>
            <a:endParaRPr b="0" lang="en-US" sz="1600" spc="-1" strike="noStrike">
              <a:latin typeface="Arial"/>
            </a:endParaRPr>
          </a:p>
        </p:txBody>
      </p:sp>
      <p:sp>
        <p:nvSpPr>
          <p:cNvPr id="200" name="AutoShape 2"/>
          <p:cNvSpPr/>
          <p:nvPr/>
        </p:nvSpPr>
        <p:spPr>
          <a:xfrm>
            <a:off x="5943600" y="3276720"/>
            <a:ext cx="304560" cy="304560"/>
          </a:xfrm>
          <a:prstGeom prst="rect">
            <a:avLst/>
          </a:prstGeom>
          <a:noFill/>
          <a:ln w="0">
            <a:noFill/>
          </a:ln>
        </p:spPr>
        <p:style>
          <a:lnRef idx="0"/>
          <a:fillRef idx="0"/>
          <a:effectRef idx="0"/>
          <a:fontRef idx="minor"/>
        </p:style>
      </p:sp>
      <p:pic>
        <p:nvPicPr>
          <p:cNvPr id="201" name="Picture 7" descr="A group of people in front of a screen&#10;&#10;Description automatically generated"/>
          <p:cNvPicPr/>
          <p:nvPr/>
        </p:nvPicPr>
        <p:blipFill>
          <a:blip r:embed="rId1"/>
          <a:stretch/>
        </p:blipFill>
        <p:spPr>
          <a:xfrm>
            <a:off x="379800" y="4097160"/>
            <a:ext cx="2706480" cy="2344320"/>
          </a:xfrm>
          <a:prstGeom prst="rect">
            <a:avLst/>
          </a:prstGeom>
          <a:ln w="0">
            <a:noFill/>
          </a:ln>
        </p:spPr>
      </p:pic>
      <p:sp>
        <p:nvSpPr>
          <p:cNvPr id="202" name="TextBox 11"/>
          <p:cNvSpPr/>
          <p:nvPr/>
        </p:nvSpPr>
        <p:spPr>
          <a:xfrm>
            <a:off x="7464960" y="5269320"/>
            <a:ext cx="4078800" cy="820440"/>
          </a:xfrm>
          <a:prstGeom prst="rect">
            <a:avLst/>
          </a:prstGeom>
          <a:noFill/>
          <a:ln w="0">
            <a:noFill/>
          </a:ln>
        </p:spPr>
        <p:style>
          <a:lnRef idx="0"/>
          <a:fillRef idx="0"/>
          <a:effectRef idx="0"/>
          <a:fontRef idx="minor"/>
        </p:style>
        <p:txBody>
          <a:bodyPr lIns="90000" rIns="90000" tIns="45000" bIns="45000">
            <a:spAutoFit/>
          </a:bodyPr>
          <a:p>
            <a:pPr lvl="1" marL="625320" indent="-285480">
              <a:lnSpc>
                <a:spcPct val="100000"/>
              </a:lnSpc>
              <a:spcAft>
                <a:spcPts val="1199"/>
              </a:spcAft>
              <a:buClr>
                <a:srgbClr val="000000"/>
              </a:buClr>
              <a:buFont typeface="Arial"/>
              <a:buChar char="•"/>
            </a:pPr>
            <a:r>
              <a:rPr b="1" lang="en-US" sz="1600" spc="-1" strike="noStrike">
                <a:solidFill>
                  <a:srgbClr val="ff0000"/>
                </a:solidFill>
                <a:latin typeface="Calibri"/>
                <a:ea typeface="Calibri"/>
              </a:rPr>
              <a:t>NEW:</a:t>
            </a:r>
            <a:r>
              <a:rPr b="0" lang="en-US" sz="1600" spc="-1" strike="noStrike">
                <a:solidFill>
                  <a:srgbClr val="000000"/>
                </a:solidFill>
                <a:latin typeface="Calibri"/>
                <a:ea typeface="Calibri"/>
              </a:rPr>
              <a:t>   Explicit LGBTQ protections at </a:t>
            </a:r>
            <a:r>
              <a:rPr b="1" lang="en-US" sz="1600" spc="-1" strike="noStrike">
                <a:solidFill>
                  <a:srgbClr val="000000"/>
                </a:solidFill>
                <a:latin typeface="Calibri"/>
                <a:ea typeface="Calibri"/>
              </a:rPr>
              <a:t>International Paper, Lennar; </a:t>
            </a:r>
            <a:r>
              <a:rPr b="0" lang="en-US" sz="1600" spc="-1" strike="noStrike">
                <a:solidFill>
                  <a:srgbClr val="000000"/>
                </a:solidFill>
                <a:latin typeface="Calibri"/>
                <a:ea typeface="Calibri"/>
              </a:rPr>
              <a:t>including health benefits at </a:t>
            </a:r>
            <a:r>
              <a:rPr b="1" lang="en-US" sz="1600" spc="-1" strike="noStrike">
                <a:solidFill>
                  <a:srgbClr val="000000"/>
                </a:solidFill>
                <a:latin typeface="Calibri"/>
                <a:ea typeface="Calibri"/>
              </a:rPr>
              <a:t>J.B. Hunt Transport</a:t>
            </a:r>
            <a:endParaRPr b="0" lang="en-US" sz="1600" spc="-1" strike="noStrike">
              <a:latin typeface="Arial"/>
            </a:endParaRPr>
          </a:p>
        </p:txBody>
      </p:sp>
      <p:pic>
        <p:nvPicPr>
          <p:cNvPr id="203" name="Picture 8" descr=""/>
          <p:cNvPicPr/>
          <p:nvPr/>
        </p:nvPicPr>
        <p:blipFill>
          <a:blip r:embed="rId2"/>
          <a:stretch/>
        </p:blipFill>
        <p:spPr>
          <a:xfrm>
            <a:off x="3489840" y="4097160"/>
            <a:ext cx="3924720" cy="2671560"/>
          </a:xfrm>
          <a:prstGeom prst="rect">
            <a:avLst/>
          </a:prstGeom>
          <a:ln w="0">
            <a:noFill/>
          </a:ln>
        </p:spPr>
      </p:pic>
      <p:pic>
        <p:nvPicPr>
          <p:cNvPr id="204" name="Picture 6" descr="A graph with numbers and a line&#10;&#10;Description automatically generated with medium confidence"/>
          <p:cNvPicPr/>
          <p:nvPr/>
        </p:nvPicPr>
        <p:blipFill>
          <a:blip r:embed="rId3"/>
          <a:stretch/>
        </p:blipFill>
        <p:spPr>
          <a:xfrm>
            <a:off x="6651360" y="1619640"/>
            <a:ext cx="5109120" cy="3428640"/>
          </a:xfrm>
          <a:prstGeom prst="rect">
            <a:avLst/>
          </a:prstGeom>
          <a:ln w="0">
            <a:noFill/>
          </a:ln>
        </p:spPr>
      </p:pic>
      <p:pic>
        <p:nvPicPr>
          <p:cNvPr id="205" name="Picture 1" descr="A purple and green logo&#10;&#10;Description automatically generated"/>
          <p:cNvPicPr/>
          <p:nvPr/>
        </p:nvPicPr>
        <p:blipFill>
          <a:blip r:embed="rId4"/>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93"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94" name="Google Shape;181;p28"/>
          <p:cNvSpPr/>
          <p:nvPr/>
        </p:nvSpPr>
        <p:spPr>
          <a:xfrm>
            <a:off x="1879920" y="1064160"/>
            <a:ext cx="8229240" cy="804600"/>
          </a:xfrm>
          <a:prstGeom prst="rect">
            <a:avLst/>
          </a:prstGeom>
          <a:noFill/>
          <a:ln w="0">
            <a:noFill/>
          </a:ln>
        </p:spPr>
        <p:style>
          <a:lnRef idx="0"/>
          <a:fillRef idx="0"/>
          <a:effectRef idx="0"/>
          <a:fontRef idx="minor"/>
        </p:style>
        <p:txBody>
          <a:bodyPr anchor="ctr">
            <a:noAutofit/>
          </a:bodyPr>
          <a:p>
            <a:pPr algn="ctr">
              <a:lnSpc>
                <a:spcPct val="100000"/>
              </a:lnSpc>
            </a:pPr>
            <a:r>
              <a:rPr b="1" lang="en-US" sz="4000" spc="-1" strike="noStrike">
                <a:solidFill>
                  <a:srgbClr val="532977"/>
                </a:solidFill>
                <a:latin typeface="Calibri"/>
                <a:ea typeface="Calibri"/>
              </a:rPr>
              <a:t>Featured Speakers</a:t>
            </a:r>
            <a:endParaRPr b="0" lang="en-US" sz="4000" spc="-1" strike="noStrike">
              <a:latin typeface="Arial"/>
            </a:endParaRPr>
          </a:p>
        </p:txBody>
      </p:sp>
      <p:sp>
        <p:nvSpPr>
          <p:cNvPr id="95" name="Google Shape;183;p28"/>
          <p:cNvSpPr/>
          <p:nvPr/>
        </p:nvSpPr>
        <p:spPr>
          <a:xfrm>
            <a:off x="1545840" y="4787280"/>
            <a:ext cx="2209320" cy="829800"/>
          </a:xfrm>
          <a:prstGeom prst="rect">
            <a:avLst/>
          </a:prstGeom>
          <a:noFill/>
          <a:ln w="0">
            <a:noFill/>
          </a:ln>
        </p:spPr>
        <p:style>
          <a:lnRef idx="0"/>
          <a:fillRef idx="0"/>
          <a:effectRef idx="0"/>
          <a:fontRef idx="minor"/>
        </p:style>
        <p:txBody>
          <a:bodyPr>
            <a:noAutofit/>
          </a:bodyPr>
          <a:p>
            <a:pPr algn="ctr">
              <a:lnSpc>
                <a:spcPct val="100000"/>
              </a:lnSpc>
            </a:pPr>
            <a:r>
              <a:rPr b="1" lang="en-US" sz="1600" spc="-1" strike="noStrike">
                <a:solidFill>
                  <a:srgbClr val="532977"/>
                </a:solidFill>
                <a:latin typeface="Calibri"/>
                <a:ea typeface="Calibri"/>
              </a:rPr>
              <a:t>Heidi Welsh</a:t>
            </a:r>
            <a:r>
              <a:rPr b="0" lang="en-US" sz="1600" spc="-1" strike="noStrike">
                <a:solidFill>
                  <a:srgbClr val="532977"/>
                </a:solidFill>
                <a:latin typeface="Calibri"/>
                <a:ea typeface="Calibri"/>
              </a:rPr>
              <a:t> </a:t>
            </a:r>
            <a:endParaRPr b="0" lang="en-US" sz="1600" spc="-1" strike="noStrike">
              <a:latin typeface="Arial"/>
            </a:endParaRPr>
          </a:p>
          <a:p>
            <a:pPr algn="ctr">
              <a:lnSpc>
                <a:spcPct val="100000"/>
              </a:lnSpc>
            </a:pPr>
            <a:r>
              <a:rPr b="0" lang="en-US" sz="1600" spc="-1" strike="noStrike">
                <a:solidFill>
                  <a:srgbClr val="532977"/>
                </a:solidFill>
                <a:latin typeface="Calibri"/>
                <a:ea typeface="Calibri"/>
              </a:rPr>
              <a:t>Sustainable Investments Institute (Si2)</a:t>
            </a:r>
            <a:endParaRPr b="0" lang="en-US" sz="1600" spc="-1" strike="noStrike">
              <a:latin typeface="Arial"/>
            </a:endParaRPr>
          </a:p>
        </p:txBody>
      </p:sp>
      <p:sp>
        <p:nvSpPr>
          <p:cNvPr id="96" name="Google Shape;184;p28"/>
          <p:cNvSpPr/>
          <p:nvPr/>
        </p:nvSpPr>
        <p:spPr>
          <a:xfrm>
            <a:off x="5145840" y="4787280"/>
            <a:ext cx="1998360" cy="583920"/>
          </a:xfrm>
          <a:prstGeom prst="rect">
            <a:avLst/>
          </a:prstGeom>
          <a:noFill/>
          <a:ln w="0">
            <a:noFill/>
          </a:ln>
        </p:spPr>
        <p:style>
          <a:lnRef idx="0"/>
          <a:fillRef idx="0"/>
          <a:effectRef idx="0"/>
          <a:fontRef idx="minor"/>
        </p:style>
        <p:txBody>
          <a:bodyPr>
            <a:noAutofit/>
          </a:bodyPr>
          <a:p>
            <a:pPr algn="ctr">
              <a:lnSpc>
                <a:spcPct val="100000"/>
              </a:lnSpc>
            </a:pPr>
            <a:r>
              <a:rPr b="1" lang="en-US" sz="1600" spc="-1" strike="noStrike">
                <a:solidFill>
                  <a:srgbClr val="532977"/>
                </a:solidFill>
                <a:latin typeface="Calibri"/>
                <a:ea typeface="Calibri"/>
              </a:rPr>
              <a:t>Michael Passoff</a:t>
            </a:r>
            <a:endParaRPr b="0" lang="en-US" sz="1600" spc="-1" strike="noStrike">
              <a:latin typeface="Arial"/>
            </a:endParaRPr>
          </a:p>
          <a:p>
            <a:pPr algn="ctr">
              <a:lnSpc>
                <a:spcPct val="100000"/>
              </a:lnSpc>
            </a:pPr>
            <a:r>
              <a:rPr b="0" lang="en-US" sz="1600" spc="-1" strike="noStrike">
                <a:solidFill>
                  <a:srgbClr val="532977"/>
                </a:solidFill>
                <a:latin typeface="Calibri"/>
                <a:ea typeface="Calibri"/>
              </a:rPr>
              <a:t>Proxy Impact</a:t>
            </a:r>
            <a:endParaRPr b="0" lang="en-US" sz="1600" spc="-1" strike="noStrike">
              <a:latin typeface="Arial"/>
            </a:endParaRPr>
          </a:p>
        </p:txBody>
      </p:sp>
      <p:sp>
        <p:nvSpPr>
          <p:cNvPr id="97" name="Google Shape;185;p28"/>
          <p:cNvSpPr/>
          <p:nvPr/>
        </p:nvSpPr>
        <p:spPr>
          <a:xfrm>
            <a:off x="8664480" y="4784760"/>
            <a:ext cx="1852560" cy="532800"/>
          </a:xfrm>
          <a:prstGeom prst="rect">
            <a:avLst/>
          </a:prstGeom>
          <a:noFill/>
          <a:ln w="0">
            <a:noFill/>
          </a:ln>
        </p:spPr>
        <p:style>
          <a:lnRef idx="0"/>
          <a:fillRef idx="0"/>
          <a:effectRef idx="0"/>
          <a:fontRef idx="minor"/>
        </p:style>
        <p:txBody>
          <a:bodyPr>
            <a:noAutofit/>
          </a:bodyPr>
          <a:p>
            <a:pPr algn="ctr">
              <a:lnSpc>
                <a:spcPct val="100000"/>
              </a:lnSpc>
            </a:pPr>
            <a:r>
              <a:rPr b="1" lang="en-US" sz="1600" spc="-1" strike="noStrike">
                <a:solidFill>
                  <a:srgbClr val="532977"/>
                </a:solidFill>
                <a:latin typeface="Calibri"/>
              </a:rPr>
              <a:t>Shelley Alpern</a:t>
            </a:r>
            <a:endParaRPr b="0" lang="en-US" sz="1600" spc="-1" strike="noStrike">
              <a:latin typeface="Arial"/>
            </a:endParaRPr>
          </a:p>
          <a:p>
            <a:pPr algn="ctr">
              <a:lnSpc>
                <a:spcPct val="100000"/>
              </a:lnSpc>
            </a:pPr>
            <a:r>
              <a:rPr b="0" lang="en-US" sz="1600" spc="-1" strike="noStrike">
                <a:solidFill>
                  <a:srgbClr val="532977"/>
                </a:solidFill>
                <a:latin typeface="Calibri"/>
              </a:rPr>
              <a:t>Rhia Ventures</a:t>
            </a:r>
            <a:endParaRPr b="0" lang="en-US" sz="1600" spc="-1" strike="noStrike">
              <a:latin typeface="Arial"/>
            </a:endParaRPr>
          </a:p>
        </p:txBody>
      </p:sp>
      <p:pic>
        <p:nvPicPr>
          <p:cNvPr id="98" name="Picture 7" descr=""/>
          <p:cNvPicPr/>
          <p:nvPr/>
        </p:nvPicPr>
        <p:blipFill>
          <a:blip r:embed="rId2"/>
          <a:stretch/>
        </p:blipFill>
        <p:spPr>
          <a:xfrm>
            <a:off x="1726200" y="2378880"/>
            <a:ext cx="1773720" cy="2217240"/>
          </a:xfrm>
          <a:prstGeom prst="rect">
            <a:avLst/>
          </a:prstGeom>
          <a:ln w="0">
            <a:noFill/>
          </a:ln>
          <a:effectLst>
            <a:outerShdw algn="ctr" blurRad="291960" dir="2637274" dist="139521" rotWithShape="0">
              <a:srgbClr val="000000">
                <a:alpha val="65000"/>
              </a:srgbClr>
            </a:outerShdw>
          </a:effectLst>
        </p:spPr>
      </p:pic>
      <p:pic>
        <p:nvPicPr>
          <p:cNvPr id="99" name="Picture 8" descr="A person wearing glasses and a blue shirt&#10;&#10;Description automatically generated"/>
          <p:cNvPicPr/>
          <p:nvPr/>
        </p:nvPicPr>
        <p:blipFill>
          <a:blip r:embed="rId3"/>
          <a:stretch/>
        </p:blipFill>
        <p:spPr>
          <a:xfrm>
            <a:off x="8815320" y="2406960"/>
            <a:ext cx="1650240" cy="2217240"/>
          </a:xfrm>
          <a:prstGeom prst="rect">
            <a:avLst/>
          </a:prstGeom>
          <a:ln w="0">
            <a:noFill/>
          </a:ln>
          <a:effectLst>
            <a:outerShdw algn="ctr" blurRad="291960" dir="2637274" dist="139521" rotWithShape="0">
              <a:srgbClr val="000000">
                <a:alpha val="65000"/>
              </a:srgbClr>
            </a:outerShdw>
          </a:effectLst>
        </p:spPr>
      </p:pic>
      <p:pic>
        <p:nvPicPr>
          <p:cNvPr id="100" name="Picture 10" descr="A person in a blue striped shirt&#10;&#10;Description automatically generated"/>
          <p:cNvPicPr/>
          <p:nvPr/>
        </p:nvPicPr>
        <p:blipFill>
          <a:blip r:embed="rId4"/>
          <a:stretch/>
        </p:blipFill>
        <p:spPr>
          <a:xfrm>
            <a:off x="4966200" y="2445840"/>
            <a:ext cx="2056680" cy="214812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Google Shape;325;p47"/>
          <p:cNvSpPr/>
          <p:nvPr/>
        </p:nvSpPr>
        <p:spPr>
          <a:xfrm>
            <a:off x="1981080" y="583920"/>
            <a:ext cx="8229240" cy="1142640"/>
          </a:xfrm>
          <a:prstGeom prst="rect">
            <a:avLst/>
          </a:prstGeom>
          <a:noFill/>
          <a:ln w="0">
            <a:noFill/>
          </a:ln>
        </p:spPr>
        <p:style>
          <a:lnRef idx="0"/>
          <a:fillRef idx="0"/>
          <a:effectRef idx="0"/>
          <a:fontRef idx="minor"/>
        </p:style>
      </p:sp>
      <p:sp>
        <p:nvSpPr>
          <p:cNvPr id="207" name="Google Shape;330;p47"/>
          <p:cNvSpPr/>
          <p:nvPr/>
        </p:nvSpPr>
        <p:spPr>
          <a:xfrm>
            <a:off x="579600" y="91188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rPr>
              <a:t>New Issues, Key Themes in 2024</a:t>
            </a:r>
            <a:endParaRPr b="0" lang="en-US" sz="3200" spc="-1" strike="noStrike">
              <a:latin typeface="Arial"/>
            </a:endParaRPr>
          </a:p>
        </p:txBody>
      </p:sp>
      <p:sp>
        <p:nvSpPr>
          <p:cNvPr id="208" name="AutoShape 2"/>
          <p:cNvSpPr/>
          <p:nvPr/>
        </p:nvSpPr>
        <p:spPr>
          <a:xfrm>
            <a:off x="5943600" y="3276720"/>
            <a:ext cx="304560" cy="304560"/>
          </a:xfrm>
          <a:prstGeom prst="rect">
            <a:avLst/>
          </a:prstGeom>
          <a:noFill/>
          <a:ln w="0">
            <a:noFill/>
          </a:ln>
        </p:spPr>
        <p:style>
          <a:lnRef idx="0"/>
          <a:fillRef idx="0"/>
          <a:effectRef idx="0"/>
          <a:fontRef idx="minor"/>
        </p:style>
      </p:sp>
      <p:sp>
        <p:nvSpPr>
          <p:cNvPr id="209" name="Google Shape;285;p42"/>
          <p:cNvSpPr/>
          <p:nvPr/>
        </p:nvSpPr>
        <p:spPr>
          <a:xfrm>
            <a:off x="579600" y="1618920"/>
            <a:ext cx="6074640" cy="2530440"/>
          </a:xfrm>
          <a:prstGeom prst="rect">
            <a:avLst/>
          </a:prstGeom>
          <a:noFill/>
          <a:ln w="0">
            <a:noFill/>
          </a:ln>
        </p:spPr>
        <p:style>
          <a:lnRef idx="0"/>
          <a:fillRef idx="0"/>
          <a:effectRef idx="0"/>
          <a:fontRef idx="minor"/>
        </p:style>
        <p:txBody>
          <a:bodyPr>
            <a:noAutofit/>
          </a:bodyPr>
          <a:p>
            <a:pPr marL="343080" indent="-342720">
              <a:lnSpc>
                <a:spcPct val="100000"/>
              </a:lnSpc>
              <a:tabLst>
                <a:tab algn="l" pos="0"/>
              </a:tabLst>
            </a:pPr>
            <a:r>
              <a:rPr b="1" lang="en-US" sz="2400" spc="-1" strike="noStrike">
                <a:solidFill>
                  <a:srgbClr val="000000"/>
                </a:solidFill>
                <a:latin typeface="Calibri"/>
                <a:ea typeface="Calibri"/>
              </a:rPr>
              <a:t>Social Issues </a:t>
            </a:r>
            <a:endParaRPr b="0" lang="en-US" sz="2400" spc="-1" strike="noStrike">
              <a:latin typeface="Arial"/>
            </a:endParaRPr>
          </a:p>
          <a:p>
            <a:pPr marL="343080" indent="-342720">
              <a:lnSpc>
                <a:spcPct val="100000"/>
              </a:lnSpc>
              <a:spcBef>
                <a:spcPts val="1199"/>
              </a:spcBef>
              <a:spcAft>
                <a:spcPts val="1001"/>
              </a:spcAft>
              <a:buClr>
                <a:srgbClr val="000000"/>
              </a:buClr>
              <a:buFont typeface="Noto Sans Symbols"/>
              <a:buChar char="✓"/>
              <a:tabLst>
                <a:tab algn="l" pos="0"/>
              </a:tabLst>
            </a:pPr>
            <a:r>
              <a:rPr b="1" lang="en-US" sz="1600" spc="-1" strike="noStrike">
                <a:solidFill>
                  <a:srgbClr val="000000"/>
                </a:solidFill>
                <a:latin typeface="Calibri"/>
                <a:ea typeface="Calibri"/>
              </a:rPr>
              <a:t>Health</a:t>
            </a:r>
            <a:endParaRPr b="0" lang="en-US" sz="1600" spc="-1" strike="noStrike">
              <a:latin typeface="Arial"/>
            </a:endParaRPr>
          </a:p>
          <a:p>
            <a:pPr lvl="1" marL="625320" indent="-285480">
              <a:lnSpc>
                <a:spcPct val="100000"/>
              </a:lnSpc>
              <a:spcBef>
                <a:spcPts val="601"/>
              </a:spcBef>
              <a:buClr>
                <a:srgbClr val="000000"/>
              </a:buClr>
              <a:buFont typeface="Arial"/>
              <a:buChar char="•"/>
              <a:tabLst>
                <a:tab algn="l" pos="0"/>
              </a:tabLst>
            </a:pPr>
            <a:r>
              <a:rPr b="1" lang="en-US" sz="1600" spc="-1" strike="noStrike" u="sng">
                <a:solidFill>
                  <a:srgbClr val="000000"/>
                </a:solidFill>
                <a:uFillTx/>
                <a:latin typeface="Calibri"/>
                <a:ea typeface="Calibri"/>
              </a:rPr>
              <a:t>Reproductive rights</a:t>
            </a:r>
            <a:r>
              <a:rPr b="1" lang="en-US" sz="1600" spc="-1" strike="noStrike">
                <a:solidFill>
                  <a:srgbClr val="000000"/>
                </a:solidFill>
                <a:latin typeface="Calibri"/>
                <a:ea typeface="Calibri"/>
              </a:rPr>
              <a:t> </a:t>
            </a:r>
            <a:r>
              <a:rPr b="0" lang="en-US" sz="1600" spc="-1" strike="noStrike">
                <a:solidFill>
                  <a:srgbClr val="000000"/>
                </a:solidFill>
                <a:latin typeface="Calibri"/>
                <a:ea typeface="Calibri"/>
              </a:rPr>
              <a:t>(12, down from 25 in 2023)</a:t>
            </a:r>
            <a:r>
              <a:rPr b="1" lang="en-US" sz="1600" spc="-1" strike="noStrike">
                <a:solidFill>
                  <a:srgbClr val="000000"/>
                </a:solidFill>
                <a:latin typeface="Calibri"/>
                <a:ea typeface="Calibri"/>
              </a:rPr>
              <a:t> </a:t>
            </a:r>
            <a:endParaRPr b="0" lang="en-US" sz="1600" spc="-1" strike="noStrike">
              <a:latin typeface="Arial"/>
            </a:endParaRPr>
          </a:p>
          <a:p>
            <a:pPr marL="627120" indent="-286920">
              <a:lnSpc>
                <a:spcPct val="100000"/>
              </a:lnSpc>
              <a:spcBef>
                <a:spcPts val="601"/>
              </a:spcBef>
              <a:tabLst>
                <a:tab algn="l" pos="0"/>
              </a:tabLst>
            </a:pPr>
            <a:r>
              <a:rPr b="1" i="1" lang="en-US" sz="1600" spc="-1" strike="noStrike">
                <a:solidFill>
                  <a:srgbClr val="000000"/>
                </a:solidFill>
                <a:latin typeface="Calibri"/>
                <a:ea typeface="Calibri"/>
              </a:rPr>
              <a:t>	</a:t>
            </a:r>
            <a:r>
              <a:rPr b="0" lang="en-US" sz="1600" spc="-1" strike="noStrike">
                <a:solidFill>
                  <a:srgbClr val="000000"/>
                </a:solidFill>
                <a:latin typeface="Calibri"/>
                <a:ea typeface="Calibri"/>
              </a:rPr>
              <a:t>Post </a:t>
            </a:r>
            <a:r>
              <a:rPr b="0" i="1" lang="en-US" sz="1600" spc="-1" strike="noStrike">
                <a:solidFill>
                  <a:srgbClr val="000000"/>
                </a:solidFill>
                <a:latin typeface="Calibri"/>
                <a:ea typeface="Calibri"/>
              </a:rPr>
              <a:t>Roe </a:t>
            </a:r>
            <a:r>
              <a:rPr b="0" lang="en-US" sz="1600" spc="-1" strike="noStrike">
                <a:solidFill>
                  <a:srgbClr val="000000"/>
                </a:solidFill>
                <a:latin typeface="Calibri"/>
                <a:ea typeface="Calibri"/>
              </a:rPr>
              <a:t>landscape = new barriers to care, more workforce risks. SCOTUS mifepristone decision coming.</a:t>
            </a:r>
            <a:endParaRPr b="0" lang="en-US" sz="1600" spc="-1" strike="noStrike">
              <a:latin typeface="Arial"/>
            </a:endParaRPr>
          </a:p>
          <a:p>
            <a:pPr marL="631800" indent="-286920">
              <a:lnSpc>
                <a:spcPct val="100000"/>
              </a:lnSpc>
              <a:spcBef>
                <a:spcPts val="601"/>
              </a:spcBef>
              <a:tabLst>
                <a:tab algn="l" pos="0"/>
              </a:tabLst>
            </a:pPr>
            <a:r>
              <a:rPr b="1" lang="en-US" sz="1600" spc="-1" strike="noStrike">
                <a:solidFill>
                  <a:srgbClr val="ff0000"/>
                </a:solidFill>
                <a:latin typeface="Calibri"/>
                <a:ea typeface="Calibri"/>
              </a:rPr>
              <a:t>NEW: </a:t>
            </a:r>
            <a:r>
              <a:rPr b="0" lang="en-US" sz="1600" spc="-1" strike="noStrike">
                <a:solidFill>
                  <a:srgbClr val="000000"/>
                </a:solidFill>
                <a:latin typeface="Calibri"/>
                <a:ea typeface="Calibri"/>
              </a:rPr>
              <a:t>Impact on medical care in states restricting reproductive/ transgender care:  </a:t>
            </a:r>
            <a:r>
              <a:rPr b="1" lang="en-US" sz="1600" spc="-1" strike="noStrike">
                <a:solidFill>
                  <a:srgbClr val="000000"/>
                </a:solidFill>
                <a:latin typeface="Calibri"/>
                <a:ea typeface="Calibri"/>
              </a:rPr>
              <a:t>Coca-Cola, McDonald’s</a:t>
            </a:r>
            <a:endParaRPr b="0" lang="en-US" sz="1600" spc="-1" strike="noStrike">
              <a:latin typeface="Arial"/>
            </a:endParaRPr>
          </a:p>
        </p:txBody>
      </p:sp>
      <p:sp>
        <p:nvSpPr>
          <p:cNvPr id="210" name="TextBox 7"/>
          <p:cNvSpPr/>
          <p:nvPr/>
        </p:nvSpPr>
        <p:spPr>
          <a:xfrm>
            <a:off x="6400440" y="5188680"/>
            <a:ext cx="5706720" cy="972720"/>
          </a:xfrm>
          <a:prstGeom prst="rect">
            <a:avLst/>
          </a:prstGeom>
          <a:noFill/>
          <a:ln w="0">
            <a:noFill/>
          </a:ln>
        </p:spPr>
        <p:style>
          <a:lnRef idx="0"/>
          <a:fillRef idx="0"/>
          <a:effectRef idx="0"/>
          <a:fontRef idx="minor"/>
        </p:style>
        <p:txBody>
          <a:bodyPr lIns="90000" rIns="90000" tIns="45000" bIns="45000">
            <a:spAutoFit/>
          </a:bodyPr>
          <a:p>
            <a:pPr lvl="3" marL="627120" indent="-285480">
              <a:lnSpc>
                <a:spcPct val="100000"/>
              </a:lnSpc>
              <a:spcBef>
                <a:spcPts val="1199"/>
              </a:spcBef>
              <a:buClr>
                <a:srgbClr val="000000"/>
              </a:buClr>
              <a:buFont typeface="Arial"/>
              <a:buChar char="•"/>
            </a:pPr>
            <a:r>
              <a:rPr b="1" lang="en-US" sz="1600" spc="-1" strike="noStrike" u="sng">
                <a:solidFill>
                  <a:srgbClr val="000000"/>
                </a:solidFill>
                <a:uFillTx/>
                <a:latin typeface="Calibri"/>
                <a:ea typeface="Calibri"/>
              </a:rPr>
              <a:t>Pharmaceuticals</a:t>
            </a:r>
            <a:r>
              <a:rPr b="1" lang="en-US" sz="1600" spc="-1" strike="noStrike">
                <a:solidFill>
                  <a:srgbClr val="000000"/>
                </a:solidFill>
                <a:latin typeface="Calibri"/>
                <a:ea typeface="Calibri"/>
              </a:rPr>
              <a:t> </a:t>
            </a:r>
            <a:r>
              <a:rPr b="0" lang="en-US" sz="1600" spc="-1" strike="noStrike">
                <a:solidFill>
                  <a:srgbClr val="000000"/>
                </a:solidFill>
                <a:latin typeface="Calibri"/>
                <a:ea typeface="Calibri"/>
              </a:rPr>
              <a:t> (6, down from 13 in 2023)</a:t>
            </a:r>
            <a:endParaRPr b="0" lang="en-US" sz="1600" spc="-1" strike="noStrike">
              <a:latin typeface="Arial"/>
            </a:endParaRPr>
          </a:p>
          <a:p>
            <a:pPr marL="627120" indent="-285480">
              <a:lnSpc>
                <a:spcPct val="100000"/>
              </a:lnSpc>
              <a:spcBef>
                <a:spcPts val="1199"/>
              </a:spcBef>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Resubmitted “patent thicket” proposals (30%+ votes in 2023 and pending at</a:t>
            </a:r>
            <a:r>
              <a:rPr b="1" lang="en-US" sz="1600" spc="-1" strike="noStrike">
                <a:solidFill>
                  <a:srgbClr val="000000"/>
                </a:solidFill>
                <a:latin typeface="Calibri"/>
                <a:ea typeface="Calibri"/>
              </a:rPr>
              <a:t> AbbVie, Merck </a:t>
            </a:r>
            <a:r>
              <a:rPr b="0" lang="en-US" sz="1600" spc="-1" strike="noStrike">
                <a:solidFill>
                  <a:srgbClr val="000000"/>
                </a:solidFill>
                <a:latin typeface="Calibri"/>
                <a:ea typeface="Calibri"/>
              </a:rPr>
              <a:t>but </a:t>
            </a:r>
            <a:r>
              <a:rPr b="1" lang="en-US" sz="1600" spc="-1" strike="noStrike">
                <a:solidFill>
                  <a:srgbClr val="000000"/>
                </a:solidFill>
                <a:latin typeface="Calibri"/>
                <a:ea typeface="Calibri"/>
              </a:rPr>
              <a:t>Pfizer</a:t>
            </a:r>
            <a:r>
              <a:rPr b="0" lang="en-US" sz="1600" spc="-1" strike="noStrike">
                <a:solidFill>
                  <a:srgbClr val="000000"/>
                </a:solidFill>
                <a:latin typeface="Calibri"/>
                <a:ea typeface="Calibri"/>
              </a:rPr>
              <a:t>withdrawn)</a:t>
            </a:r>
            <a:endParaRPr b="0" lang="en-US" sz="1600" spc="-1" strike="noStrike">
              <a:latin typeface="Arial"/>
            </a:endParaRPr>
          </a:p>
        </p:txBody>
      </p:sp>
      <p:pic>
        <p:nvPicPr>
          <p:cNvPr id="211" name="Picture 2" descr="Image result for drug prices"/>
          <p:cNvPicPr/>
          <p:nvPr/>
        </p:nvPicPr>
        <p:blipFill>
          <a:blip r:embed="rId1"/>
          <a:stretch/>
        </p:blipFill>
        <p:spPr>
          <a:xfrm>
            <a:off x="3982680" y="4230720"/>
            <a:ext cx="2720520" cy="2025720"/>
          </a:xfrm>
          <a:prstGeom prst="rect">
            <a:avLst/>
          </a:prstGeom>
          <a:ln w="0">
            <a:noFill/>
          </a:ln>
        </p:spPr>
      </p:pic>
      <p:grpSp>
        <p:nvGrpSpPr>
          <p:cNvPr id="212" name="Group 17"/>
          <p:cNvGrpSpPr/>
          <p:nvPr/>
        </p:nvGrpSpPr>
        <p:grpSpPr>
          <a:xfrm>
            <a:off x="1271520" y="4230720"/>
            <a:ext cx="3509640" cy="2626920"/>
            <a:chOff x="1271520" y="4230720"/>
            <a:chExt cx="3509640" cy="2626920"/>
          </a:xfrm>
        </p:grpSpPr>
        <p:pic>
          <p:nvPicPr>
            <p:cNvPr id="213" name="Picture 14" descr="A map of the united states&#10;&#10;Description automatically generated"/>
            <p:cNvPicPr/>
            <p:nvPr/>
          </p:nvPicPr>
          <p:blipFill>
            <a:blip r:embed="rId2"/>
            <a:stretch/>
          </p:blipFill>
          <p:spPr>
            <a:xfrm>
              <a:off x="1271520" y="4460040"/>
              <a:ext cx="3509640" cy="2397600"/>
            </a:xfrm>
            <a:prstGeom prst="rect">
              <a:avLst/>
            </a:prstGeom>
            <a:ln w="0">
              <a:noFill/>
            </a:ln>
          </p:spPr>
        </p:pic>
        <p:sp>
          <p:nvSpPr>
            <p:cNvPr id="214" name="TextBox 16"/>
            <p:cNvSpPr/>
            <p:nvPr/>
          </p:nvSpPr>
          <p:spPr>
            <a:xfrm>
              <a:off x="1271520" y="4230720"/>
              <a:ext cx="3509640" cy="454680"/>
            </a:xfrm>
            <a:prstGeom prst="rect">
              <a:avLst/>
            </a:prstGeom>
            <a:solidFill>
              <a:schemeClr val="bg1"/>
            </a:solidFill>
            <a:ln w="0">
              <a:noFill/>
            </a:ln>
          </p:spPr>
          <p:style>
            <a:lnRef idx="0"/>
            <a:fillRef idx="0"/>
            <a:effectRef idx="0"/>
            <a:fontRef idx="minor"/>
          </p:style>
          <p:txBody>
            <a:bodyPr lIns="90000" rIns="90000" tIns="45000" bIns="45000">
              <a:spAutoFit/>
            </a:bodyPr>
            <a:p>
              <a:pPr algn="ctr">
                <a:lnSpc>
                  <a:spcPct val="100000"/>
                </a:lnSpc>
              </a:pPr>
              <a:r>
                <a:rPr b="1" lang="en-US" sz="1200" spc="-1" strike="noStrike">
                  <a:solidFill>
                    <a:srgbClr val="000000"/>
                  </a:solidFill>
                  <a:latin typeface="nyt-cheltenham"/>
                </a:rPr>
                <a:t>Tracking Abortion Bans Across the Country</a:t>
              </a:r>
              <a:endParaRPr b="0" lang="en-US" sz="1200" spc="-1" strike="noStrike">
                <a:latin typeface="Arial"/>
              </a:endParaRPr>
            </a:p>
          </p:txBody>
        </p:sp>
      </p:grpSp>
      <p:pic>
        <p:nvPicPr>
          <p:cNvPr id="215" name="Picture 3" descr="A graph of a graph showing different types of health&#10;&#10;Description automatically generated"/>
          <p:cNvPicPr/>
          <p:nvPr/>
        </p:nvPicPr>
        <p:blipFill>
          <a:blip r:embed="rId3"/>
          <a:stretch/>
        </p:blipFill>
        <p:spPr>
          <a:xfrm>
            <a:off x="6703200" y="1562040"/>
            <a:ext cx="4755240" cy="3428640"/>
          </a:xfrm>
          <a:prstGeom prst="rect">
            <a:avLst/>
          </a:prstGeom>
          <a:ln w="0">
            <a:noFill/>
          </a:ln>
        </p:spPr>
      </p:pic>
      <p:pic>
        <p:nvPicPr>
          <p:cNvPr id="216" name="Picture 1" descr="A purple and green logo&#10;&#10;Description automatically generated"/>
          <p:cNvPicPr/>
          <p:nvPr/>
        </p:nvPicPr>
        <p:blipFill>
          <a:blip r:embed="rId4"/>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Google Shape;325;p47"/>
          <p:cNvSpPr/>
          <p:nvPr/>
        </p:nvSpPr>
        <p:spPr>
          <a:xfrm>
            <a:off x="1981080" y="361080"/>
            <a:ext cx="8229240" cy="1142640"/>
          </a:xfrm>
          <a:prstGeom prst="rect">
            <a:avLst/>
          </a:prstGeom>
          <a:noFill/>
          <a:ln w="0">
            <a:noFill/>
          </a:ln>
        </p:spPr>
        <p:style>
          <a:lnRef idx="0"/>
          <a:fillRef idx="0"/>
          <a:effectRef idx="0"/>
          <a:fontRef idx="minor"/>
        </p:style>
      </p:sp>
      <p:sp>
        <p:nvSpPr>
          <p:cNvPr id="218" name="Google Shape;330;p47"/>
          <p:cNvSpPr/>
          <p:nvPr/>
        </p:nvSpPr>
        <p:spPr>
          <a:xfrm>
            <a:off x="636840" y="93276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rPr>
              <a:t>New Issues, Key Themes in 2024</a:t>
            </a:r>
            <a:endParaRPr b="0" lang="en-US" sz="3200" spc="-1" strike="noStrike">
              <a:latin typeface="Arial"/>
            </a:endParaRPr>
          </a:p>
        </p:txBody>
      </p:sp>
      <p:sp>
        <p:nvSpPr>
          <p:cNvPr id="219" name="Google Shape;309;p45"/>
          <p:cNvSpPr/>
          <p:nvPr/>
        </p:nvSpPr>
        <p:spPr>
          <a:xfrm>
            <a:off x="736560" y="1578600"/>
            <a:ext cx="6406920" cy="2703600"/>
          </a:xfrm>
          <a:prstGeom prst="rect">
            <a:avLst/>
          </a:prstGeom>
          <a:noFill/>
          <a:ln w="0">
            <a:noFill/>
          </a:ln>
        </p:spPr>
        <p:style>
          <a:lnRef idx="0"/>
          <a:fillRef idx="0"/>
          <a:effectRef idx="0"/>
          <a:fontRef idx="minor"/>
        </p:style>
        <p:txBody>
          <a:bodyPr>
            <a:noAutofit/>
          </a:bodyPr>
          <a:p>
            <a:pPr marL="343080" indent="-342720">
              <a:lnSpc>
                <a:spcPct val="100000"/>
              </a:lnSpc>
              <a:tabLst>
                <a:tab algn="l" pos="0"/>
              </a:tabLst>
            </a:pPr>
            <a:r>
              <a:rPr b="1" lang="en-US" sz="2400" spc="-1" strike="noStrike">
                <a:solidFill>
                  <a:srgbClr val="000000"/>
                </a:solidFill>
                <a:latin typeface="Calibri"/>
                <a:ea typeface="Calibri"/>
              </a:rPr>
              <a:t>Social Issues</a:t>
            </a:r>
            <a:endParaRPr b="0" lang="en-US" sz="2400" spc="-1" strike="noStrike">
              <a:latin typeface="Arial"/>
            </a:endParaRPr>
          </a:p>
          <a:p>
            <a:pPr marL="347760" indent="-342720">
              <a:lnSpc>
                <a:spcPct val="100000"/>
              </a:lnSpc>
              <a:spcBef>
                <a:spcPts val="1199"/>
              </a:spcBef>
              <a:spcAft>
                <a:spcPts val="601"/>
              </a:spcAft>
              <a:buClr>
                <a:srgbClr val="000000"/>
              </a:buClr>
              <a:buFont typeface="Noto Sans Symbols"/>
              <a:buChar char="✓"/>
              <a:tabLst>
                <a:tab algn="l" pos="0"/>
              </a:tabLst>
            </a:pPr>
            <a:r>
              <a:rPr b="1" lang="en-US" sz="1600" spc="-1" strike="noStrike">
                <a:solidFill>
                  <a:srgbClr val="000000"/>
                </a:solidFill>
                <a:latin typeface="Calibri"/>
                <a:ea typeface="Calibri"/>
              </a:rPr>
              <a:t>Human Rights</a:t>
            </a:r>
            <a:r>
              <a:rPr b="0" lang="en-US" sz="1600" spc="-1" strike="noStrike">
                <a:solidFill>
                  <a:srgbClr val="000000"/>
                </a:solidFill>
                <a:latin typeface="Calibri"/>
                <a:ea typeface="Calibri"/>
              </a:rPr>
              <a:t> (71, down from 93 previous 2 years):</a:t>
            </a:r>
            <a:endParaRPr b="0" lang="en-US" sz="1600" spc="-1" strike="noStrike">
              <a:latin typeface="Arial"/>
            </a:endParaRPr>
          </a:p>
          <a:p>
            <a:pPr lvl="3" marL="857160" indent="-285480">
              <a:lnSpc>
                <a:spcPct val="100000"/>
              </a:lnSpc>
              <a:spcAft>
                <a:spcPts val="601"/>
              </a:spcAft>
              <a:buClr>
                <a:srgbClr val="000000"/>
              </a:buClr>
              <a:buFont typeface="Arial"/>
              <a:buChar char="•"/>
              <a:tabLst>
                <a:tab algn="l" pos="0"/>
              </a:tabLst>
            </a:pPr>
            <a:r>
              <a:rPr b="0" lang="en-US" sz="1600" spc="-1" strike="noStrike" u="sng">
                <a:solidFill>
                  <a:srgbClr val="000000"/>
                </a:solidFill>
                <a:uFillTx/>
                <a:latin typeface="Calibri"/>
                <a:ea typeface="Calibri"/>
              </a:rPr>
              <a:t>Risky business</a:t>
            </a:r>
            <a:r>
              <a:rPr b="0" lang="en-US" sz="1600" spc="-1" strike="noStrike">
                <a:solidFill>
                  <a:srgbClr val="000000"/>
                </a:solidFill>
                <a:latin typeface="Calibri"/>
                <a:ea typeface="Calibri"/>
              </a:rPr>
              <a:t> (23):  how policies implemented, what are risks?</a:t>
            </a:r>
            <a:endParaRPr b="0" lang="en-US" sz="1600" spc="-1" strike="noStrike">
              <a:latin typeface="Arial"/>
            </a:endParaRPr>
          </a:p>
          <a:p>
            <a:pPr marL="853920">
              <a:lnSpc>
                <a:spcPct val="100000"/>
              </a:lnSpc>
              <a:spcAft>
                <a:spcPts val="601"/>
              </a:spcAft>
              <a:tabLst>
                <a:tab algn="l" pos="0"/>
              </a:tabLst>
            </a:pPr>
            <a:r>
              <a:rPr b="1" lang="en-US" sz="1600" spc="-1" strike="noStrike">
                <a:solidFill>
                  <a:srgbClr val="000000"/>
                </a:solidFill>
                <a:latin typeface="Calibri"/>
                <a:ea typeface="Calibri"/>
              </a:rPr>
              <a:t> </a:t>
            </a:r>
            <a:r>
              <a:rPr b="1" lang="en-US" sz="1600" spc="-1" strike="noStrike">
                <a:solidFill>
                  <a:srgbClr val="000000"/>
                </a:solidFill>
                <a:latin typeface="Calibri"/>
                <a:ea typeface="Calibri"/>
              </a:rPr>
              <a:t>	</a:t>
            </a:r>
            <a:r>
              <a:rPr b="1" lang="en-US" sz="1600" spc="-1" strike="noStrike">
                <a:solidFill>
                  <a:srgbClr val="000000"/>
                </a:solidFill>
                <a:latin typeface="Calibri"/>
                <a:ea typeface="Calibri"/>
              </a:rPr>
              <a:t>     </a:t>
            </a:r>
            <a:r>
              <a:rPr b="1" lang="en-US" sz="1600" spc="-1" strike="noStrike">
                <a:solidFill>
                  <a:srgbClr val="ff0000"/>
                </a:solidFill>
                <a:latin typeface="Calibri"/>
                <a:ea typeface="Calibri"/>
              </a:rPr>
              <a:t>NEW:</a:t>
            </a:r>
            <a:r>
              <a:rPr b="0" lang="en-US" sz="1600" spc="-1" strike="noStrike">
                <a:solidFill>
                  <a:srgbClr val="000000"/>
                </a:solidFill>
                <a:latin typeface="Calibri"/>
                <a:ea typeface="Calibri"/>
              </a:rPr>
              <a:t>  “Right to health” still pending at </a:t>
            </a:r>
            <a:r>
              <a:rPr b="1" lang="en-US" sz="1600" spc="-1" strike="noStrike">
                <a:solidFill>
                  <a:srgbClr val="000000"/>
                </a:solidFill>
                <a:latin typeface="Calibri"/>
                <a:ea typeface="Calibri"/>
              </a:rPr>
              <a:t>Eli Lilly</a:t>
            </a:r>
            <a:endParaRPr b="0" lang="en-US" sz="1600" spc="-1" strike="noStrike">
              <a:latin typeface="Arial"/>
            </a:endParaRPr>
          </a:p>
          <a:p>
            <a:pPr marL="1714680">
              <a:lnSpc>
                <a:spcPct val="100000"/>
              </a:lnSpc>
              <a:spcAft>
                <a:spcPts val="601"/>
              </a:spcAft>
              <a:tabLst>
                <a:tab algn="l" pos="0"/>
              </a:tabLst>
            </a:pPr>
            <a:r>
              <a:rPr b="0" lang="en-US" sz="1600" spc="-1" strike="noStrike">
                <a:solidFill>
                  <a:srgbClr val="000000"/>
                </a:solidFill>
                <a:latin typeface="Calibri"/>
                <a:ea typeface="Calibri"/>
              </a:rPr>
              <a:t>Underwriting at </a:t>
            </a:r>
            <a:r>
              <a:rPr b="1" lang="en-US" sz="1600" spc="-1" strike="noStrike">
                <a:solidFill>
                  <a:srgbClr val="000000"/>
                </a:solidFill>
                <a:latin typeface="Calibri"/>
                <a:ea typeface="Calibri"/>
              </a:rPr>
              <a:t>JPM</a:t>
            </a:r>
            <a:r>
              <a:rPr b="0" lang="en-US" sz="1600" spc="-1" strike="noStrike">
                <a:solidFill>
                  <a:srgbClr val="000000"/>
                </a:solidFill>
                <a:latin typeface="Calibri"/>
                <a:ea typeface="Calibri"/>
              </a:rPr>
              <a:t>, controversial locations of </a:t>
            </a:r>
            <a:r>
              <a:rPr b="1" lang="en-US" sz="1600" spc="-1" strike="noStrike">
                <a:solidFill>
                  <a:srgbClr val="000000"/>
                </a:solidFill>
                <a:latin typeface="Calibri"/>
                <a:ea typeface="Calibri"/>
              </a:rPr>
              <a:t>Marriott, Mondelēz, TripAdvisor</a:t>
            </a:r>
            <a:endParaRPr b="0" lang="en-US" sz="1600" spc="-1" strike="noStrike">
              <a:latin typeface="Arial"/>
            </a:endParaRPr>
          </a:p>
          <a:p>
            <a:pPr marL="1714680">
              <a:lnSpc>
                <a:spcPct val="100000"/>
              </a:lnSpc>
              <a:spcBef>
                <a:spcPts val="499"/>
              </a:spcBef>
              <a:spcAft>
                <a:spcPts val="601"/>
              </a:spcAft>
              <a:tabLst>
                <a:tab algn="l" pos="0"/>
              </a:tabLst>
            </a:pPr>
            <a:r>
              <a:rPr b="1" lang="en-US" sz="1600" spc="-1" strike="noStrike">
                <a:solidFill>
                  <a:srgbClr val="000000"/>
                </a:solidFill>
                <a:latin typeface="Calibri"/>
                <a:ea typeface="Calibri"/>
              </a:rPr>
              <a:t>Thermo Fisher Scientific </a:t>
            </a:r>
            <a:r>
              <a:rPr b="0" lang="en-US" sz="1600" spc="-1" strike="noStrike">
                <a:solidFill>
                  <a:srgbClr val="000000"/>
                </a:solidFill>
                <a:latin typeface="Calibri"/>
                <a:ea typeface="Calibri"/>
              </a:rPr>
              <a:t>to report (DNA tests in Tibet)</a:t>
            </a:r>
            <a:endParaRPr b="0" lang="en-US" sz="1600" spc="-1" strike="noStrike">
              <a:latin typeface="Arial"/>
            </a:endParaRPr>
          </a:p>
        </p:txBody>
      </p:sp>
      <p:sp>
        <p:nvSpPr>
          <p:cNvPr id="220" name="AutoShape 2"/>
          <p:cNvSpPr/>
          <p:nvPr/>
        </p:nvSpPr>
        <p:spPr>
          <a:xfrm>
            <a:off x="5943600" y="3276720"/>
            <a:ext cx="304560" cy="304560"/>
          </a:xfrm>
          <a:prstGeom prst="rect">
            <a:avLst/>
          </a:prstGeom>
          <a:noFill/>
          <a:ln w="0">
            <a:noFill/>
          </a:ln>
        </p:spPr>
        <p:style>
          <a:lnRef idx="0"/>
          <a:fillRef idx="0"/>
          <a:effectRef idx="0"/>
          <a:fontRef idx="minor"/>
        </p:style>
      </p:sp>
      <p:pic>
        <p:nvPicPr>
          <p:cNvPr id="221" name="Picture 3" descr="A graph showing different colored lines&#10;&#10;Description automatically generated"/>
          <p:cNvPicPr/>
          <p:nvPr/>
        </p:nvPicPr>
        <p:blipFill>
          <a:blip r:embed="rId1"/>
          <a:stretch/>
        </p:blipFill>
        <p:spPr>
          <a:xfrm>
            <a:off x="7092360" y="1355400"/>
            <a:ext cx="4514760" cy="3428640"/>
          </a:xfrm>
          <a:prstGeom prst="rect">
            <a:avLst/>
          </a:prstGeom>
          <a:ln w="0">
            <a:noFill/>
          </a:ln>
        </p:spPr>
      </p:pic>
      <p:pic>
        <p:nvPicPr>
          <p:cNvPr id="222" name="Picture 2" descr="Legal Guide for Journalists Covering Protests - RCFP"/>
          <p:cNvPicPr/>
          <p:nvPr/>
        </p:nvPicPr>
        <p:blipFill>
          <a:blip r:embed="rId2"/>
          <a:stretch/>
        </p:blipFill>
        <p:spPr>
          <a:xfrm>
            <a:off x="-2882160" y="2899080"/>
            <a:ext cx="4690080" cy="2056680"/>
          </a:xfrm>
          <a:prstGeom prst="rect">
            <a:avLst/>
          </a:prstGeom>
          <a:ln w="0">
            <a:noFill/>
          </a:ln>
        </p:spPr>
      </p:pic>
      <p:sp>
        <p:nvSpPr>
          <p:cNvPr id="223" name="TextBox 13"/>
          <p:cNvSpPr/>
          <p:nvPr/>
        </p:nvSpPr>
        <p:spPr>
          <a:xfrm>
            <a:off x="2781000" y="4145400"/>
            <a:ext cx="4137840" cy="2481480"/>
          </a:xfrm>
          <a:prstGeom prst="rect">
            <a:avLst/>
          </a:prstGeom>
          <a:noFill/>
          <a:ln w="0">
            <a:noFill/>
          </a:ln>
        </p:spPr>
        <p:style>
          <a:lnRef idx="0"/>
          <a:fillRef idx="0"/>
          <a:effectRef idx="0"/>
          <a:fontRef idx="minor"/>
        </p:style>
        <p:txBody>
          <a:bodyPr lIns="90000" rIns="90000" tIns="45000" bIns="45000">
            <a:spAutoFit/>
          </a:bodyPr>
          <a:p>
            <a:pPr lvl="3" marL="514440" indent="-285480">
              <a:lnSpc>
                <a:spcPct val="100000"/>
              </a:lnSpc>
              <a:spcBef>
                <a:spcPts val="499"/>
              </a:spcBef>
              <a:buClr>
                <a:srgbClr val="000000"/>
              </a:buClr>
              <a:buFont typeface="Arial"/>
              <a:buChar char="•"/>
            </a:pPr>
            <a:r>
              <a:rPr b="0" lang="en-US" sz="1600" spc="-1" strike="noStrike" u="sng">
                <a:solidFill>
                  <a:srgbClr val="000000"/>
                </a:solidFill>
                <a:uFillTx/>
                <a:latin typeface="Calibri"/>
                <a:ea typeface="Calibri"/>
              </a:rPr>
              <a:t>Racism/EJ</a:t>
            </a:r>
            <a:r>
              <a:rPr b="0" lang="en-US" sz="1600" spc="-1" strike="noStrike">
                <a:solidFill>
                  <a:srgbClr val="000000"/>
                </a:solidFill>
                <a:latin typeface="Calibri"/>
                <a:ea typeface="Calibri"/>
              </a:rPr>
              <a:t> (12, down from 24 in 2023):</a:t>
            </a:r>
            <a:endParaRPr b="0" lang="en-US" sz="1600" spc="-1" strike="noStrike">
              <a:latin typeface="Arial"/>
            </a:endParaRPr>
          </a:p>
          <a:p>
            <a:pPr marL="514440" indent="-285480">
              <a:lnSpc>
                <a:spcPct val="100000"/>
              </a:lnSpc>
              <a:spcAft>
                <a:spcPts val="1199"/>
              </a:spcAft>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resubs at </a:t>
            </a:r>
            <a:r>
              <a:rPr b="1" lang="en-US" sz="1600" spc="-1" strike="noStrike">
                <a:solidFill>
                  <a:srgbClr val="000000"/>
                </a:solidFill>
                <a:latin typeface="Calibri"/>
                <a:ea typeface="Calibri"/>
              </a:rPr>
              <a:t>Amer. Water Works, GEO </a:t>
            </a:r>
            <a:r>
              <a:rPr b="0" lang="en-US" sz="1600" spc="-1" strike="noStrike">
                <a:solidFill>
                  <a:srgbClr val="000000"/>
                </a:solidFill>
                <a:latin typeface="Calibri"/>
                <a:ea typeface="Calibri"/>
              </a:rPr>
              <a:t>(previous 40% votes).  </a:t>
            </a:r>
            <a:endParaRPr b="0" lang="en-US" sz="1600" spc="-1" strike="noStrike">
              <a:latin typeface="Arial"/>
            </a:endParaRPr>
          </a:p>
          <a:p>
            <a:pPr marL="514440" indent="-285480">
              <a:lnSpc>
                <a:spcPct val="100000"/>
              </a:lnSpc>
              <a:spcAft>
                <a:spcPts val="1199"/>
              </a:spcAft>
              <a:tabLst>
                <a:tab algn="l" pos="0"/>
              </a:tabLst>
            </a:pPr>
            <a:r>
              <a:rPr b="0" lang="en-US" sz="1600" spc="-1" strike="noStrike">
                <a:solidFill>
                  <a:srgbClr val="000000"/>
                </a:solidFill>
                <a:latin typeface="Calibri"/>
                <a:ea typeface="Calibri"/>
              </a:rPr>
              <a:t>	</a:t>
            </a:r>
            <a:r>
              <a:rPr b="1" lang="en-US" sz="1600" spc="-1" strike="noStrike">
                <a:solidFill>
                  <a:srgbClr val="ff0000"/>
                </a:solidFill>
                <a:latin typeface="Calibri"/>
                <a:ea typeface="Calibri"/>
              </a:rPr>
              <a:t>NEW:</a:t>
            </a:r>
            <a:r>
              <a:rPr b="0" lang="en-US" sz="1600" spc="-1" strike="noStrike">
                <a:solidFill>
                  <a:srgbClr val="000000"/>
                </a:solidFill>
                <a:latin typeface="Calibri"/>
                <a:ea typeface="Calibri"/>
              </a:rPr>
              <a:t> UnitedHealth (health disparities)</a:t>
            </a:r>
            <a:endParaRPr b="0" lang="en-US" sz="1600" spc="-1" strike="noStrike">
              <a:latin typeface="Arial"/>
            </a:endParaRPr>
          </a:p>
          <a:p>
            <a:pPr lvl="3" marL="514440" indent="-285480">
              <a:lnSpc>
                <a:spcPct val="100000"/>
              </a:lnSpc>
              <a:spcBef>
                <a:spcPts val="499"/>
              </a:spcBef>
              <a:buClr>
                <a:srgbClr val="000000"/>
              </a:buClr>
              <a:buFont typeface="Arial"/>
              <a:buChar char="•"/>
              <a:tabLst>
                <a:tab algn="l" pos="0"/>
              </a:tabLst>
            </a:pPr>
            <a:r>
              <a:rPr b="0" lang="en-US" sz="1600" spc="-1" strike="noStrike" u="sng">
                <a:solidFill>
                  <a:srgbClr val="000000"/>
                </a:solidFill>
                <a:uFillTx/>
                <a:latin typeface="Calibri"/>
                <a:ea typeface="Calibri"/>
              </a:rPr>
              <a:t>Trade Union Rights</a:t>
            </a:r>
            <a:r>
              <a:rPr b="0" lang="en-US" sz="1600" spc="-1" strike="noStrike">
                <a:solidFill>
                  <a:srgbClr val="000000"/>
                </a:solidFill>
                <a:latin typeface="Calibri"/>
                <a:ea typeface="Calibri"/>
              </a:rPr>
              <a:t> (12, down from 15):  </a:t>
            </a:r>
            <a:endParaRPr b="0" lang="en-US" sz="1600" spc="-1" strike="noStrike">
              <a:latin typeface="Arial"/>
            </a:endParaRPr>
          </a:p>
          <a:p>
            <a:pPr marL="514440">
              <a:lnSpc>
                <a:spcPct val="100000"/>
              </a:lnSpc>
              <a:spcAft>
                <a:spcPts val="601"/>
              </a:spcAft>
              <a:tabLst>
                <a:tab algn="l" pos="0"/>
              </a:tabLst>
            </a:pPr>
            <a:r>
              <a:rPr b="0" lang="en-US" sz="1600" spc="-1" strike="noStrike">
                <a:solidFill>
                  <a:srgbClr val="000000"/>
                </a:solidFill>
                <a:latin typeface="Calibri"/>
                <a:ea typeface="Calibri"/>
              </a:rPr>
              <a:t>adopt or report on domestic ILO standards, focus on anti-union actions</a:t>
            </a:r>
            <a:endParaRPr b="0" lang="en-US" sz="1600" spc="-1" strike="noStrike">
              <a:latin typeface="Arial"/>
            </a:endParaRPr>
          </a:p>
          <a:p>
            <a:pPr marL="514440">
              <a:lnSpc>
                <a:spcPct val="100000"/>
              </a:lnSpc>
              <a:tabLst>
                <a:tab algn="l" pos="0"/>
              </a:tabLst>
            </a:pPr>
            <a:r>
              <a:rPr b="1" lang="en-US" sz="1600" spc="-1" strike="noStrike">
                <a:solidFill>
                  <a:srgbClr val="ff0000"/>
                </a:solidFill>
                <a:latin typeface="Calibri"/>
                <a:ea typeface="Calibri"/>
              </a:rPr>
              <a:t>NEW:  </a:t>
            </a:r>
            <a:r>
              <a:rPr b="0" lang="en-US" sz="1600" spc="-1" strike="noStrike">
                <a:solidFill>
                  <a:srgbClr val="000000"/>
                </a:solidFill>
                <a:latin typeface="Calibri"/>
                <a:ea typeface="Calibri"/>
              </a:rPr>
              <a:t>Organizing </a:t>
            </a:r>
            <a:r>
              <a:rPr b="1" lang="en-US" sz="1600" spc="-1" strike="noStrike">
                <a:solidFill>
                  <a:srgbClr val="000000"/>
                </a:solidFill>
                <a:latin typeface="Calibri"/>
                <a:ea typeface="Calibri"/>
              </a:rPr>
              <a:t>Delta Air Lines, Netflix</a:t>
            </a:r>
            <a:endParaRPr b="0" lang="en-US" sz="1600" spc="-1" strike="noStrike">
              <a:latin typeface="Arial"/>
            </a:endParaRPr>
          </a:p>
        </p:txBody>
      </p:sp>
      <p:pic>
        <p:nvPicPr>
          <p:cNvPr id="224" name="Picture 4" descr="As companies try to address racism, a generic response is no longer ..."/>
          <p:cNvPicPr/>
          <p:nvPr/>
        </p:nvPicPr>
        <p:blipFill>
          <a:blip r:embed="rId3"/>
          <a:stretch/>
        </p:blipFill>
        <p:spPr>
          <a:xfrm>
            <a:off x="-145800" y="4797360"/>
            <a:ext cx="3084840" cy="2056680"/>
          </a:xfrm>
          <a:prstGeom prst="rect">
            <a:avLst/>
          </a:prstGeom>
          <a:ln w="0">
            <a:noFill/>
          </a:ln>
        </p:spPr>
      </p:pic>
      <p:pic>
        <p:nvPicPr>
          <p:cNvPr id="225" name="Picture 8" descr="UAW Strike Against Stellantis Hit RAM 1500's Production - Tech Ballad"/>
          <p:cNvPicPr/>
          <p:nvPr/>
        </p:nvPicPr>
        <p:blipFill>
          <a:blip r:embed="rId4"/>
          <a:stretch/>
        </p:blipFill>
        <p:spPr>
          <a:xfrm>
            <a:off x="7092360" y="4776120"/>
            <a:ext cx="3824280" cy="2151000"/>
          </a:xfrm>
          <a:prstGeom prst="rect">
            <a:avLst/>
          </a:prstGeom>
          <a:ln w="0">
            <a:noFill/>
          </a:ln>
        </p:spPr>
      </p:pic>
      <p:pic>
        <p:nvPicPr>
          <p:cNvPr id="226" name="Picture 1" descr="A purple and green logo&#10;&#10;Description automatically generated"/>
          <p:cNvPicPr/>
          <p:nvPr/>
        </p:nvPicPr>
        <p:blipFill>
          <a:blip r:embed="rId5"/>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Google Shape;325;p47"/>
          <p:cNvSpPr/>
          <p:nvPr/>
        </p:nvSpPr>
        <p:spPr>
          <a:xfrm>
            <a:off x="1981080" y="361080"/>
            <a:ext cx="8229240" cy="1142640"/>
          </a:xfrm>
          <a:prstGeom prst="rect">
            <a:avLst/>
          </a:prstGeom>
          <a:noFill/>
          <a:ln w="0">
            <a:noFill/>
          </a:ln>
        </p:spPr>
        <p:style>
          <a:lnRef idx="0"/>
          <a:fillRef idx="0"/>
          <a:effectRef idx="0"/>
          <a:fontRef idx="minor"/>
        </p:style>
      </p:sp>
      <p:sp>
        <p:nvSpPr>
          <p:cNvPr id="228" name="Google Shape;330;p47"/>
          <p:cNvSpPr/>
          <p:nvPr/>
        </p:nvSpPr>
        <p:spPr>
          <a:xfrm>
            <a:off x="636840" y="93276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rPr>
              <a:t>New Issues, Key Themes in 2024</a:t>
            </a:r>
            <a:endParaRPr b="0" lang="en-US" sz="3200" spc="-1" strike="noStrike">
              <a:latin typeface="Arial"/>
            </a:endParaRPr>
          </a:p>
        </p:txBody>
      </p:sp>
      <p:sp>
        <p:nvSpPr>
          <p:cNvPr id="229" name="AutoShape 2"/>
          <p:cNvSpPr/>
          <p:nvPr/>
        </p:nvSpPr>
        <p:spPr>
          <a:xfrm>
            <a:off x="5943600" y="3276720"/>
            <a:ext cx="304560" cy="304560"/>
          </a:xfrm>
          <a:prstGeom prst="rect">
            <a:avLst/>
          </a:prstGeom>
          <a:noFill/>
          <a:ln w="0">
            <a:noFill/>
          </a:ln>
        </p:spPr>
        <p:style>
          <a:lnRef idx="0"/>
          <a:fillRef idx="0"/>
          <a:effectRef idx="0"/>
          <a:fontRef idx="minor"/>
        </p:style>
      </p:sp>
      <p:sp>
        <p:nvSpPr>
          <p:cNvPr id="230" name="TextBox 7"/>
          <p:cNvSpPr/>
          <p:nvPr/>
        </p:nvSpPr>
        <p:spPr>
          <a:xfrm>
            <a:off x="6726240" y="5014440"/>
            <a:ext cx="5465520" cy="338040"/>
          </a:xfrm>
          <a:prstGeom prst="rect">
            <a:avLst/>
          </a:prstGeom>
          <a:noFill/>
          <a:ln w="0">
            <a:noFill/>
          </a:ln>
        </p:spPr>
        <p:style>
          <a:lnRef idx="0"/>
          <a:fillRef idx="0"/>
          <a:effectRef idx="0"/>
          <a:fontRef idx="minor"/>
        </p:style>
      </p:sp>
      <p:sp>
        <p:nvSpPr>
          <p:cNvPr id="231" name="Google Shape;309;p45"/>
          <p:cNvSpPr/>
          <p:nvPr/>
        </p:nvSpPr>
        <p:spPr>
          <a:xfrm>
            <a:off x="690120" y="1721160"/>
            <a:ext cx="7315200" cy="4775400"/>
          </a:xfrm>
          <a:prstGeom prst="rect">
            <a:avLst/>
          </a:prstGeom>
          <a:noFill/>
          <a:ln w="0">
            <a:noFill/>
          </a:ln>
        </p:spPr>
        <p:style>
          <a:lnRef idx="0"/>
          <a:fillRef idx="0"/>
          <a:effectRef idx="0"/>
          <a:fontRef idx="minor"/>
        </p:style>
        <p:txBody>
          <a:bodyPr>
            <a:noAutofit/>
          </a:bodyPr>
          <a:p>
            <a:pPr marL="343080" indent="-342720">
              <a:lnSpc>
                <a:spcPct val="100000"/>
              </a:lnSpc>
              <a:tabLst>
                <a:tab algn="l" pos="0"/>
              </a:tabLst>
            </a:pPr>
            <a:r>
              <a:rPr b="1" lang="en-US" sz="2400" spc="-1" strike="noStrike">
                <a:solidFill>
                  <a:srgbClr val="000000"/>
                </a:solidFill>
                <a:latin typeface="Calibri"/>
                <a:ea typeface="Calibri"/>
              </a:rPr>
              <a:t>Social Issues</a:t>
            </a:r>
            <a:endParaRPr b="0" lang="en-US" sz="2400" spc="-1" strike="noStrike">
              <a:latin typeface="Arial"/>
            </a:endParaRPr>
          </a:p>
          <a:p>
            <a:pPr marL="347760" indent="-342720">
              <a:lnSpc>
                <a:spcPct val="100000"/>
              </a:lnSpc>
              <a:spcBef>
                <a:spcPts val="1199"/>
              </a:spcBef>
              <a:spcAft>
                <a:spcPts val="601"/>
              </a:spcAft>
              <a:buClr>
                <a:srgbClr val="000000"/>
              </a:buClr>
              <a:buFont typeface="Noto Sans Symbols"/>
              <a:buChar char="✓"/>
              <a:tabLst>
                <a:tab algn="l" pos="0"/>
              </a:tabLst>
            </a:pPr>
            <a:r>
              <a:rPr b="1" lang="en-US" sz="1600" spc="-1" strike="noStrike">
                <a:solidFill>
                  <a:srgbClr val="000000"/>
                </a:solidFill>
                <a:latin typeface="Calibri"/>
                <a:ea typeface="Calibri"/>
              </a:rPr>
              <a:t>Human Rights </a:t>
            </a:r>
            <a:r>
              <a:rPr b="0" i="1" lang="en-US" sz="1600" spc="-1" strike="noStrike">
                <a:solidFill>
                  <a:srgbClr val="000000"/>
                </a:solidFill>
                <a:latin typeface="Calibri"/>
                <a:ea typeface="Calibri"/>
              </a:rPr>
              <a:t>(continued)</a:t>
            </a:r>
            <a:endParaRPr b="0" lang="en-US" sz="1600" spc="-1" strike="noStrike">
              <a:latin typeface="Arial"/>
            </a:endParaRPr>
          </a:p>
          <a:p>
            <a:pPr lvl="3" marL="743040" indent="-285480">
              <a:lnSpc>
                <a:spcPct val="100000"/>
              </a:lnSpc>
              <a:spcBef>
                <a:spcPts val="499"/>
              </a:spcBef>
              <a:spcAft>
                <a:spcPts val="1199"/>
              </a:spcAft>
              <a:buClr>
                <a:srgbClr val="000000"/>
              </a:buClr>
              <a:buFont typeface="Arial"/>
              <a:buChar char="•"/>
              <a:tabLst>
                <a:tab algn="l" pos="0"/>
              </a:tabLst>
            </a:pPr>
            <a:r>
              <a:rPr b="0" lang="en-US" sz="1600" spc="-1" strike="noStrike" u="sng">
                <a:solidFill>
                  <a:srgbClr val="000000"/>
                </a:solidFill>
                <a:uFillTx/>
                <a:latin typeface="Calibri"/>
                <a:ea typeface="Calibri"/>
              </a:rPr>
              <a:t>The Digital World and AI</a:t>
            </a:r>
            <a:r>
              <a:rPr b="0" lang="en-US" sz="1600" spc="-1" strike="noStrike">
                <a:solidFill>
                  <a:srgbClr val="000000"/>
                </a:solidFill>
                <a:latin typeface="Calibri"/>
                <a:ea typeface="Calibri"/>
              </a:rPr>
              <a:t> (19, pivot from 14 in ‘23 on privacy/surveillance):</a:t>
            </a:r>
            <a:endParaRPr b="0" lang="en-US" sz="1600" spc="-1" strike="noStrike">
              <a:latin typeface="Arial"/>
            </a:endParaRPr>
          </a:p>
          <a:p>
            <a:pPr marL="1028880" indent="-285480">
              <a:lnSpc>
                <a:spcPct val="100000"/>
              </a:lnSpc>
              <a:spcAft>
                <a:spcPts val="601"/>
              </a:spcAft>
              <a:tabLst>
                <a:tab algn="l" pos="0"/>
              </a:tabLst>
            </a:pPr>
            <a:r>
              <a:rPr b="1" lang="en-US" sz="1600" spc="-1" strike="noStrike">
                <a:solidFill>
                  <a:srgbClr val="ff0000"/>
                </a:solidFill>
                <a:latin typeface="Calibri"/>
                <a:ea typeface="Calibri"/>
              </a:rPr>
              <a:t>NEW: </a:t>
            </a:r>
            <a:r>
              <a:rPr b="0" lang="en-US" sz="1600" spc="-1" strike="noStrike">
                <a:solidFill>
                  <a:srgbClr val="000000"/>
                </a:solidFill>
                <a:latin typeface="Calibri"/>
                <a:ea typeface="Calibri"/>
              </a:rPr>
              <a:t>Ethical guidelines for AI use: </a:t>
            </a:r>
            <a:endParaRPr b="0" lang="en-US" sz="1600" spc="-1" strike="noStrike">
              <a:latin typeface="Arial"/>
            </a:endParaRPr>
          </a:p>
          <a:p>
            <a:pPr lvl="5" marL="1771560" indent="-399600">
              <a:lnSpc>
                <a:spcPct val="100000"/>
              </a:lnSpc>
              <a:spcAft>
                <a:spcPts val="601"/>
              </a:spcAft>
              <a:buClr>
                <a:srgbClr val="000000"/>
              </a:buClr>
              <a:buFont typeface="Arial"/>
              <a:buChar char="•"/>
              <a:tabLst>
                <a:tab algn="l" pos="0"/>
              </a:tabLst>
            </a:pPr>
            <a:r>
              <a:rPr b="0" lang="en-US" sz="1600" spc="-1" strike="noStrike">
                <a:solidFill>
                  <a:srgbClr val="000000"/>
                </a:solidFill>
                <a:latin typeface="Calibri"/>
                <a:ea typeface="Calibri"/>
              </a:rPr>
              <a:t>SEC says not “ordinary business”</a:t>
            </a:r>
            <a:endParaRPr b="0" lang="en-US" sz="1600" spc="-1" strike="noStrike">
              <a:latin typeface="Arial"/>
            </a:endParaRPr>
          </a:p>
          <a:p>
            <a:pPr lvl="5" marL="1771560" indent="-399600">
              <a:lnSpc>
                <a:spcPct val="100000"/>
              </a:lnSpc>
              <a:spcAft>
                <a:spcPts val="601"/>
              </a:spcAft>
              <a:buClr>
                <a:srgbClr val="000000"/>
              </a:buClr>
              <a:buFont typeface="Arial"/>
              <a:buChar char="•"/>
              <a:tabLst>
                <a:tab algn="l" pos="0"/>
              </a:tabLst>
            </a:pPr>
            <a:r>
              <a:rPr b="0" lang="en-US" sz="1600" spc="-1" strike="noStrike">
                <a:solidFill>
                  <a:srgbClr val="000000"/>
                </a:solidFill>
                <a:latin typeface="Calibri"/>
                <a:ea typeface="Calibri"/>
              </a:rPr>
              <a:t>First votes: </a:t>
            </a:r>
            <a:r>
              <a:rPr b="1" lang="en-US" sz="1600" spc="-1" strike="noStrike">
                <a:solidFill>
                  <a:srgbClr val="000000"/>
                </a:solidFill>
                <a:latin typeface="Calibri"/>
                <a:ea typeface="Calibri"/>
              </a:rPr>
              <a:t>Microsoft</a:t>
            </a:r>
            <a:r>
              <a:rPr b="0" lang="en-US" sz="1600" spc="-1" strike="noStrike">
                <a:solidFill>
                  <a:srgbClr val="000000"/>
                </a:solidFill>
                <a:latin typeface="Calibri"/>
                <a:ea typeface="Calibri"/>
              </a:rPr>
              <a:t> (21.2% in December), </a:t>
            </a:r>
            <a:r>
              <a:rPr b="1" lang="en-US" sz="1600" spc="-1" strike="noStrike">
                <a:solidFill>
                  <a:srgbClr val="000000"/>
                </a:solidFill>
                <a:latin typeface="Calibri"/>
                <a:ea typeface="Calibri"/>
              </a:rPr>
              <a:t>Apple</a:t>
            </a:r>
            <a:r>
              <a:rPr b="0" lang="en-US" sz="1600" spc="-1" strike="noStrike">
                <a:solidFill>
                  <a:srgbClr val="000000"/>
                </a:solidFill>
                <a:latin typeface="Calibri"/>
                <a:ea typeface="Calibri"/>
              </a:rPr>
              <a:t> 37.5%</a:t>
            </a:r>
            <a:endParaRPr b="0" lang="en-US" sz="1600" spc="-1" strike="noStrike">
              <a:latin typeface="Arial"/>
            </a:endParaRPr>
          </a:p>
          <a:p>
            <a:pPr lvl="5" marL="1771560" indent="-399600">
              <a:lnSpc>
                <a:spcPct val="100000"/>
              </a:lnSpc>
              <a:spcAft>
                <a:spcPts val="601"/>
              </a:spcAft>
              <a:buClr>
                <a:srgbClr val="000000"/>
              </a:buClr>
              <a:buFont typeface="Arial"/>
              <a:buChar char="•"/>
              <a:tabLst>
                <a:tab algn="l" pos="0"/>
              </a:tabLst>
            </a:pPr>
            <a:r>
              <a:rPr b="0" lang="en-US" sz="1600" spc="-1" strike="noStrike">
                <a:solidFill>
                  <a:srgbClr val="000000"/>
                </a:solidFill>
                <a:latin typeface="Calibri"/>
                <a:ea typeface="Calibri"/>
              </a:rPr>
              <a:t>Expanding laws, regulation: White House TF, new EU Law</a:t>
            </a:r>
            <a:endParaRPr b="0" lang="en-US" sz="1600" spc="-1" strike="noStrike">
              <a:latin typeface="Arial"/>
            </a:endParaRPr>
          </a:p>
          <a:p>
            <a:pPr lvl="5" marL="1771560" indent="-399600">
              <a:lnSpc>
                <a:spcPct val="100000"/>
              </a:lnSpc>
              <a:spcAft>
                <a:spcPts val="1199"/>
              </a:spcAft>
              <a:buClr>
                <a:srgbClr val="000000"/>
              </a:buClr>
              <a:buFont typeface="Arial"/>
              <a:buChar char="•"/>
              <a:tabLst>
                <a:tab algn="l" pos="0"/>
              </a:tabLst>
            </a:pPr>
            <a:r>
              <a:rPr b="0" lang="en-US" sz="1600" spc="-1" strike="noStrike">
                <a:solidFill>
                  <a:srgbClr val="000000"/>
                </a:solidFill>
                <a:latin typeface="Calibri"/>
                <a:ea typeface="Calibri"/>
              </a:rPr>
              <a:t>Impact questions at </a:t>
            </a:r>
            <a:r>
              <a:rPr b="1" lang="en-US" sz="1600" spc="-1" strike="noStrike">
                <a:solidFill>
                  <a:srgbClr val="000000"/>
                </a:solidFill>
                <a:latin typeface="Calibri"/>
                <a:ea typeface="Calibri"/>
              </a:rPr>
              <a:t>Alphabet, Meta </a:t>
            </a:r>
            <a:r>
              <a:rPr b="0" lang="en-US" sz="1600" spc="-1" strike="noStrike">
                <a:solidFill>
                  <a:srgbClr val="000000"/>
                </a:solidFill>
                <a:latin typeface="Calibri"/>
                <a:ea typeface="Calibri"/>
              </a:rPr>
              <a:t>– children, political risk</a:t>
            </a:r>
            <a:endParaRPr b="0" lang="en-US" sz="1600" spc="-1" strike="noStrike">
              <a:latin typeface="Arial"/>
            </a:endParaRPr>
          </a:p>
          <a:p>
            <a:pPr marL="1257480" indent="-399600">
              <a:lnSpc>
                <a:spcPct val="100000"/>
              </a:lnSpc>
              <a:tabLst>
                <a:tab algn="l" pos="0"/>
              </a:tabLst>
            </a:pPr>
            <a:r>
              <a:rPr b="1" lang="en-US" sz="1600" spc="-1" strike="noStrike">
                <a:solidFill>
                  <a:srgbClr val="ff0000"/>
                </a:solidFill>
                <a:latin typeface="Calibri"/>
                <a:ea typeface="Calibri"/>
              </a:rPr>
              <a:t>	</a:t>
            </a:r>
            <a:r>
              <a:rPr b="0" lang="en-US" sz="1600" spc="-1" strike="noStrike">
                <a:solidFill>
                  <a:srgbClr val="000000"/>
                </a:solidFill>
                <a:latin typeface="Calibri"/>
                <a:ea typeface="Calibri"/>
              </a:rPr>
              <a:t>Media: </a:t>
            </a:r>
            <a:r>
              <a:rPr b="1" lang="en-US" sz="1600" spc="-1" strike="noStrike">
                <a:solidFill>
                  <a:srgbClr val="000000"/>
                </a:solidFill>
                <a:latin typeface="Calibri"/>
                <a:ea typeface="Calibri"/>
              </a:rPr>
              <a:t>Comcast, Netflix, Paramount Global, Warner Bros.</a:t>
            </a:r>
            <a:endParaRPr b="0" lang="en-US" sz="1600" spc="-1" strike="noStrike">
              <a:latin typeface="Arial"/>
            </a:endParaRPr>
          </a:p>
          <a:p>
            <a:pPr marL="1257480" indent="-399600">
              <a:lnSpc>
                <a:spcPct val="100000"/>
              </a:lnSpc>
              <a:spcAft>
                <a:spcPts val="1199"/>
              </a:spcAft>
              <a:tabLst>
                <a:tab algn="l" pos="0"/>
              </a:tabLst>
            </a:pPr>
            <a:r>
              <a:rPr b="1" lang="en-US" sz="1600" spc="-1" strike="noStrike">
                <a:solidFill>
                  <a:srgbClr val="000000"/>
                </a:solidFill>
                <a:latin typeface="Calibri"/>
                <a:ea typeface="Calibri"/>
              </a:rPr>
              <a:t>	</a:t>
            </a:r>
            <a:r>
              <a:rPr b="0" lang="en-US" sz="1600" spc="-1" strike="noStrike">
                <a:solidFill>
                  <a:srgbClr val="000000"/>
                </a:solidFill>
                <a:latin typeface="Calibri"/>
                <a:ea typeface="Calibri"/>
              </a:rPr>
              <a:t>Health bias, hiring decisions, layoffs, privacy, misinfo at </a:t>
            </a:r>
            <a:r>
              <a:rPr b="1" lang="en-US" sz="1600" spc="-1" strike="noStrike">
                <a:solidFill>
                  <a:srgbClr val="000000"/>
                </a:solidFill>
                <a:latin typeface="Calibri"/>
                <a:ea typeface="Calibri"/>
              </a:rPr>
              <a:t>UnitedHealth</a:t>
            </a:r>
            <a:endParaRPr b="0" lang="en-US" sz="1600" spc="-1" strike="noStrike">
              <a:latin typeface="Arial"/>
            </a:endParaRPr>
          </a:p>
          <a:p>
            <a:pPr marL="743040" indent="-285480">
              <a:lnSpc>
                <a:spcPct val="100000"/>
              </a:lnSpc>
              <a:spcAft>
                <a:spcPts val="601"/>
              </a:spcAft>
              <a:tabLst>
                <a:tab algn="l" pos="0"/>
              </a:tabLst>
            </a:pPr>
            <a:r>
              <a:rPr b="1" lang="en-US" sz="1600" spc="-1" strike="noStrike">
                <a:solidFill>
                  <a:srgbClr val="ff0000"/>
                </a:solidFill>
                <a:latin typeface="Calibri"/>
                <a:ea typeface="Calibri"/>
              </a:rPr>
              <a:t>	</a:t>
            </a:r>
            <a:r>
              <a:rPr b="1" lang="en-US" sz="1600" spc="-1" strike="noStrike">
                <a:solidFill>
                  <a:srgbClr val="ff0000"/>
                </a:solidFill>
                <a:latin typeface="Calibri"/>
                <a:ea typeface="Calibri"/>
              </a:rPr>
              <a:t>MORE NEW:</a:t>
            </a:r>
            <a:endParaRPr b="0" lang="en-US" sz="1600" spc="-1" strike="noStrike">
              <a:latin typeface="Arial"/>
            </a:endParaRPr>
          </a:p>
          <a:p>
            <a:pPr marL="743040" indent="-285480">
              <a:lnSpc>
                <a:spcPct val="100000"/>
              </a:lnSpc>
              <a:spcAft>
                <a:spcPts val="1199"/>
              </a:spcAft>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U.S. political ad ban, non-US content harms (both at </a:t>
            </a:r>
            <a:r>
              <a:rPr b="1" lang="en-US" sz="1600" spc="-1" strike="noStrike">
                <a:solidFill>
                  <a:srgbClr val="000000"/>
                </a:solidFill>
                <a:latin typeface="Calibri"/>
                <a:ea typeface="Calibri"/>
              </a:rPr>
              <a:t>Meta</a:t>
            </a:r>
            <a:r>
              <a:rPr b="0" lang="en-US" sz="1600" spc="-1" strike="noStrike">
                <a:solidFill>
                  <a:srgbClr val="000000"/>
                </a:solidFill>
                <a:latin typeface="Calibri"/>
                <a:ea typeface="Calibri"/>
              </a:rPr>
              <a:t>)</a:t>
            </a:r>
            <a:endParaRPr b="0" lang="en-US" sz="1600" spc="-1" strike="noStrike">
              <a:latin typeface="Arial"/>
            </a:endParaRPr>
          </a:p>
        </p:txBody>
      </p:sp>
      <p:pic>
        <p:nvPicPr>
          <p:cNvPr id="232" name="Picture 12" descr="Artificial Intelligence(AI) and Machine Learning(ML) explained for ..."/>
          <p:cNvPicPr/>
          <p:nvPr/>
        </p:nvPicPr>
        <p:blipFill>
          <a:blip r:embed="rId1"/>
          <a:stretch/>
        </p:blipFill>
        <p:spPr>
          <a:xfrm>
            <a:off x="8005680" y="2139480"/>
            <a:ext cx="4642920" cy="4028760"/>
          </a:xfrm>
          <a:prstGeom prst="rect">
            <a:avLst/>
          </a:prstGeom>
          <a:ln w="0">
            <a:noFill/>
          </a:ln>
        </p:spPr>
      </p:pic>
      <p:pic>
        <p:nvPicPr>
          <p:cNvPr id="233" name="Picture 1" descr="A purple and green logo&#10;&#10;Description automatically generated"/>
          <p:cNvPicPr/>
          <p:nvPr/>
        </p:nvPicPr>
        <p:blipFill>
          <a:blip r:embed="rId2"/>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Google Shape;325;p47"/>
          <p:cNvSpPr/>
          <p:nvPr/>
        </p:nvSpPr>
        <p:spPr>
          <a:xfrm>
            <a:off x="1948680" y="344520"/>
            <a:ext cx="8229240" cy="1142640"/>
          </a:xfrm>
          <a:prstGeom prst="rect">
            <a:avLst/>
          </a:prstGeom>
          <a:noFill/>
          <a:ln w="0">
            <a:noFill/>
          </a:ln>
        </p:spPr>
        <p:style>
          <a:lnRef idx="0"/>
          <a:fillRef idx="0"/>
          <a:effectRef idx="0"/>
          <a:fontRef idx="minor"/>
        </p:style>
      </p:sp>
      <p:sp>
        <p:nvSpPr>
          <p:cNvPr id="235" name="Google Shape;330;p47"/>
          <p:cNvSpPr/>
          <p:nvPr/>
        </p:nvSpPr>
        <p:spPr>
          <a:xfrm>
            <a:off x="673920" y="98064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rPr>
              <a:t>New Issues, Key Themes in 2024</a:t>
            </a:r>
            <a:endParaRPr b="0" lang="en-US" sz="3200" spc="-1" strike="noStrike">
              <a:latin typeface="Arial"/>
            </a:endParaRPr>
          </a:p>
        </p:txBody>
      </p:sp>
      <p:sp>
        <p:nvSpPr>
          <p:cNvPr id="236" name="Google Shape;285;p42"/>
          <p:cNvSpPr/>
          <p:nvPr/>
        </p:nvSpPr>
        <p:spPr>
          <a:xfrm>
            <a:off x="673920" y="1714680"/>
            <a:ext cx="5607720" cy="2189160"/>
          </a:xfrm>
          <a:prstGeom prst="rect">
            <a:avLst/>
          </a:prstGeom>
          <a:noFill/>
          <a:ln w="0">
            <a:noFill/>
          </a:ln>
        </p:spPr>
        <p:style>
          <a:lnRef idx="0"/>
          <a:fillRef idx="0"/>
          <a:effectRef idx="0"/>
          <a:fontRef idx="minor"/>
        </p:style>
        <p:txBody>
          <a:bodyPr>
            <a:noAutofit/>
          </a:bodyPr>
          <a:p>
            <a:pPr marL="343080" indent="-342720">
              <a:lnSpc>
                <a:spcPct val="100000"/>
              </a:lnSpc>
              <a:tabLst>
                <a:tab algn="l" pos="0"/>
              </a:tabLst>
            </a:pPr>
            <a:r>
              <a:rPr b="1" lang="en-US" sz="2400" spc="-1" strike="noStrike">
                <a:solidFill>
                  <a:srgbClr val="000000"/>
                </a:solidFill>
                <a:latin typeface="Calibri"/>
                <a:ea typeface="Calibri"/>
              </a:rPr>
              <a:t>Sustainable Governance</a:t>
            </a:r>
            <a:endParaRPr b="0" lang="en-US" sz="2400" spc="-1" strike="noStrike">
              <a:latin typeface="Arial"/>
            </a:endParaRPr>
          </a:p>
          <a:p>
            <a:pPr marL="343080" indent="-342720">
              <a:lnSpc>
                <a:spcPct val="100000"/>
              </a:lnSpc>
              <a:spcBef>
                <a:spcPts val="1321"/>
              </a:spcBef>
              <a:buClr>
                <a:srgbClr val="000000"/>
              </a:buClr>
              <a:buFont typeface="Noto Sans Symbols"/>
              <a:buChar char="✓"/>
              <a:tabLst>
                <a:tab algn="l" pos="0"/>
              </a:tabLst>
            </a:pPr>
            <a:r>
              <a:rPr b="1" lang="en-US" sz="1600" spc="-1" strike="noStrike">
                <a:solidFill>
                  <a:srgbClr val="000000"/>
                </a:solidFill>
                <a:latin typeface="Calibri"/>
                <a:ea typeface="Calibri"/>
              </a:rPr>
              <a:t>Board Structures &amp; Oversight </a:t>
            </a:r>
            <a:r>
              <a:rPr b="0" lang="en-US" sz="1600" spc="-1" strike="noStrike">
                <a:solidFill>
                  <a:srgbClr val="000000"/>
                </a:solidFill>
                <a:latin typeface="Calibri"/>
                <a:ea typeface="Calibri"/>
              </a:rPr>
              <a:t>(12, down from 21 in 2023)</a:t>
            </a:r>
            <a:endParaRPr b="0" lang="en-US" sz="1600" spc="-1" strike="noStrike">
              <a:latin typeface="Arial"/>
            </a:endParaRPr>
          </a:p>
          <a:p>
            <a:pPr marL="343080" indent="-342720">
              <a:lnSpc>
                <a:spcPct val="100000"/>
              </a:lnSpc>
              <a:spcBef>
                <a:spcPts val="1321"/>
              </a:spcBef>
              <a:buClr>
                <a:srgbClr val="000000"/>
              </a:buClr>
              <a:buFont typeface="Noto Sans Symbols"/>
              <a:buChar char="✓"/>
              <a:tabLst>
                <a:tab algn="l" pos="0"/>
              </a:tabLst>
            </a:pPr>
            <a:r>
              <a:rPr b="1" lang="en-US" sz="1600" spc="-1" strike="noStrike">
                <a:solidFill>
                  <a:srgbClr val="000000"/>
                </a:solidFill>
                <a:latin typeface="Calibri"/>
                <a:ea typeface="Calibri"/>
              </a:rPr>
              <a:t>ESG Pay Links </a:t>
            </a:r>
            <a:r>
              <a:rPr b="0" lang="en-US" sz="1600" spc="-1" strike="noStrike">
                <a:solidFill>
                  <a:srgbClr val="000000"/>
                </a:solidFill>
                <a:latin typeface="Calibri"/>
                <a:ea typeface="Calibri"/>
              </a:rPr>
              <a:t>(5, down from 9 – all about climate change)</a:t>
            </a:r>
            <a:endParaRPr b="0" lang="en-US" sz="1600" spc="-1" strike="noStrike">
              <a:latin typeface="Arial"/>
            </a:endParaRPr>
          </a:p>
          <a:p>
            <a:pPr marL="343080" indent="-342720">
              <a:lnSpc>
                <a:spcPct val="100000"/>
              </a:lnSpc>
              <a:spcBef>
                <a:spcPts val="1321"/>
              </a:spcBef>
              <a:buClr>
                <a:srgbClr val="000000"/>
              </a:buClr>
              <a:buFont typeface="Noto Sans Symbols"/>
              <a:buChar char="✓"/>
              <a:tabLst>
                <a:tab algn="l" pos="0"/>
              </a:tabLst>
            </a:pPr>
            <a:r>
              <a:rPr b="1" lang="en-US" sz="1600" spc="-1" strike="noStrike">
                <a:solidFill>
                  <a:srgbClr val="000000"/>
                </a:solidFill>
                <a:latin typeface="Calibri"/>
                <a:ea typeface="Calibri"/>
              </a:rPr>
              <a:t>Metrics Disclosure</a:t>
            </a:r>
            <a:r>
              <a:rPr b="0" lang="en-US" sz="1600" spc="-1" strike="noStrike">
                <a:solidFill>
                  <a:srgbClr val="000000"/>
                </a:solidFill>
                <a:latin typeface="Calibri"/>
                <a:ea typeface="Calibri"/>
              </a:rPr>
              <a:t> (only 5 - all about climate change)</a:t>
            </a:r>
            <a:endParaRPr b="0" lang="en-US" sz="1600" spc="-1" strike="noStrike">
              <a:latin typeface="Arial"/>
            </a:endParaRPr>
          </a:p>
          <a:p>
            <a:pPr marL="343080" indent="-342720">
              <a:lnSpc>
                <a:spcPct val="100000"/>
              </a:lnSpc>
              <a:spcBef>
                <a:spcPts val="1321"/>
              </a:spcBef>
              <a:spcAft>
                <a:spcPts val="1199"/>
              </a:spcAft>
              <a:buClr>
                <a:srgbClr val="000000"/>
              </a:buClr>
              <a:buFont typeface="Noto Sans Symbols"/>
              <a:buChar char="✓"/>
              <a:tabLst>
                <a:tab algn="l" pos="0"/>
              </a:tabLst>
            </a:pPr>
            <a:r>
              <a:rPr b="1" lang="en-US" sz="1600" spc="-1" strike="noStrike">
                <a:solidFill>
                  <a:srgbClr val="000000"/>
                </a:solidFill>
                <a:latin typeface="Calibri"/>
                <a:ea typeface="Calibri"/>
              </a:rPr>
              <a:t>Investment Practices </a:t>
            </a:r>
            <a:r>
              <a:rPr b="0" lang="en-US" sz="1600" spc="-1" strike="noStrike">
                <a:solidFill>
                  <a:srgbClr val="000000"/>
                </a:solidFill>
                <a:latin typeface="Calibri"/>
                <a:ea typeface="Calibri"/>
              </a:rPr>
              <a:t>(16, up from 8)</a:t>
            </a:r>
            <a:endParaRPr b="0" lang="en-US" sz="1600" spc="-1" strike="noStrike">
              <a:latin typeface="Arial"/>
            </a:endParaRPr>
          </a:p>
          <a:p>
            <a:pPr marL="343080" indent="-342720">
              <a:lnSpc>
                <a:spcPct val="100000"/>
              </a:lnSpc>
              <a:spcBef>
                <a:spcPts val="1321"/>
              </a:spcBef>
              <a:tabLst>
                <a:tab algn="l" pos="0"/>
              </a:tabLst>
            </a:pPr>
            <a:r>
              <a:rPr b="1" lang="en-US" sz="1600" spc="-1" strike="noStrike">
                <a:solidFill>
                  <a:srgbClr val="ff0000"/>
                </a:solidFill>
                <a:latin typeface="Calibri"/>
                <a:ea typeface="Calibri"/>
              </a:rPr>
              <a:t>	</a:t>
            </a:r>
            <a:r>
              <a:rPr b="1" lang="en-US" sz="1600" spc="-1" strike="noStrike">
                <a:solidFill>
                  <a:srgbClr val="ff0000"/>
                </a:solidFill>
                <a:latin typeface="Calibri"/>
                <a:ea typeface="Calibri"/>
              </a:rPr>
              <a:t>NEW:</a:t>
            </a:r>
            <a:r>
              <a:rPr b="0" lang="en-US" sz="1600" spc="-1" strike="noStrike">
                <a:solidFill>
                  <a:srgbClr val="000000"/>
                </a:solidFill>
                <a:latin typeface="Calibri"/>
                <a:ea typeface="Calibri"/>
              </a:rPr>
              <a:t> Proxy voting congruency </a:t>
            </a:r>
            <a:endParaRPr b="0" lang="en-US" sz="1600" spc="-1" strike="noStrike">
              <a:latin typeface="Arial"/>
            </a:endParaRPr>
          </a:p>
          <a:p>
            <a:pPr marL="800280" indent="-342720">
              <a:lnSpc>
                <a:spcPct val="100000"/>
              </a:lnSpc>
              <a:spcBef>
                <a:spcPts val="601"/>
              </a:spcBef>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McRitchie: options for clients </a:t>
            </a:r>
            <a:endParaRPr b="0" lang="en-US" sz="1600" spc="-1" strike="noStrike">
              <a:latin typeface="Arial"/>
            </a:endParaRPr>
          </a:p>
          <a:p>
            <a:pPr marL="800280" indent="-342720">
              <a:lnSpc>
                <a:spcPct val="100000"/>
              </a:lnSpc>
              <a:spcAft>
                <a:spcPts val="601"/>
              </a:spcAft>
              <a:tabLst>
                <a:tab algn="l" pos="0"/>
              </a:tabLst>
            </a:pPr>
            <a:r>
              <a:rPr b="0" lang="en-US" sz="1600" spc="-1" strike="noStrike">
                <a:solidFill>
                  <a:srgbClr val="000000"/>
                </a:solidFill>
                <a:latin typeface="Calibri"/>
                <a:ea typeface="Calibri"/>
              </a:rPr>
              <a:t>to reflect their values </a:t>
            </a:r>
            <a:endParaRPr b="0" lang="en-US" sz="1600" spc="-1" strike="noStrike">
              <a:latin typeface="Arial"/>
            </a:endParaRPr>
          </a:p>
          <a:p>
            <a:pPr marL="800280" indent="-342720">
              <a:lnSpc>
                <a:spcPct val="100000"/>
              </a:lnSpc>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ICCR: Regarding company </a:t>
            </a:r>
            <a:endParaRPr b="0" lang="en-US" sz="1600" spc="-1" strike="noStrike">
              <a:latin typeface="Arial"/>
            </a:endParaRPr>
          </a:p>
          <a:p>
            <a:pPr marL="800280" indent="-342720">
              <a:lnSpc>
                <a:spcPct val="100000"/>
              </a:lnSpc>
              <a:tabLst>
                <a:tab algn="l" pos="0"/>
              </a:tabLst>
            </a:pPr>
            <a:r>
              <a:rPr b="0" lang="en-US" sz="1600" spc="-1" strike="noStrike">
                <a:solidFill>
                  <a:srgbClr val="000000"/>
                </a:solidFill>
                <a:latin typeface="Calibri"/>
                <a:ea typeface="Calibri"/>
              </a:rPr>
              <a:t>policy ≠ proxy vote choices</a:t>
            </a:r>
            <a:endParaRPr b="0" lang="en-US" sz="1600" spc="-1" strike="noStrike">
              <a:latin typeface="Arial"/>
            </a:endParaRPr>
          </a:p>
        </p:txBody>
      </p:sp>
      <p:pic>
        <p:nvPicPr>
          <p:cNvPr id="237" name="Picture 6" descr="Fact check: Does climate protection stifle economic growth?"/>
          <p:cNvPicPr/>
          <p:nvPr/>
        </p:nvPicPr>
        <p:blipFill>
          <a:blip r:embed="rId1"/>
          <a:stretch/>
        </p:blipFill>
        <p:spPr>
          <a:xfrm>
            <a:off x="4007880" y="4117320"/>
            <a:ext cx="5481000" cy="2740320"/>
          </a:xfrm>
          <a:prstGeom prst="rect">
            <a:avLst/>
          </a:prstGeom>
          <a:ln w="0">
            <a:noFill/>
          </a:ln>
        </p:spPr>
      </p:pic>
      <p:pic>
        <p:nvPicPr>
          <p:cNvPr id="238" name="Picture 3" descr="A graph of a number of people&#10;&#10;Description automatically generated with medium confidence"/>
          <p:cNvPicPr/>
          <p:nvPr/>
        </p:nvPicPr>
        <p:blipFill>
          <a:blip r:embed="rId2"/>
          <a:stretch/>
        </p:blipFill>
        <p:spPr>
          <a:xfrm>
            <a:off x="6848280" y="1487520"/>
            <a:ext cx="4871520" cy="3428640"/>
          </a:xfrm>
          <a:prstGeom prst="rect">
            <a:avLst/>
          </a:prstGeom>
          <a:ln w="0">
            <a:noFill/>
          </a:ln>
        </p:spPr>
      </p:pic>
      <p:pic>
        <p:nvPicPr>
          <p:cNvPr id="239" name="Picture 1" descr="A purple and green logo&#10;&#10;Description automatically generated"/>
          <p:cNvPicPr/>
          <p:nvPr/>
        </p:nvPicPr>
        <p:blipFill>
          <a:blip r:embed="rId3"/>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Google Shape;325;p47"/>
          <p:cNvSpPr/>
          <p:nvPr/>
        </p:nvSpPr>
        <p:spPr>
          <a:xfrm>
            <a:off x="1981080" y="533520"/>
            <a:ext cx="8229240" cy="1142640"/>
          </a:xfrm>
          <a:prstGeom prst="rect">
            <a:avLst/>
          </a:prstGeom>
          <a:noFill/>
          <a:ln w="0">
            <a:noFill/>
          </a:ln>
        </p:spPr>
        <p:style>
          <a:lnRef idx="0"/>
          <a:fillRef idx="0"/>
          <a:effectRef idx="0"/>
          <a:fontRef idx="minor"/>
        </p:style>
      </p:sp>
      <p:sp>
        <p:nvSpPr>
          <p:cNvPr id="241" name="Google Shape;330;p47"/>
          <p:cNvSpPr/>
          <p:nvPr/>
        </p:nvSpPr>
        <p:spPr>
          <a:xfrm>
            <a:off x="673920" y="112176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rPr>
              <a:t>New Issues, Key Themes in 2024</a:t>
            </a:r>
            <a:endParaRPr b="0" lang="en-US" sz="3200" spc="-1" strike="noStrike">
              <a:latin typeface="Arial"/>
            </a:endParaRPr>
          </a:p>
        </p:txBody>
      </p:sp>
      <p:sp>
        <p:nvSpPr>
          <p:cNvPr id="242" name="Google Shape;285;p42"/>
          <p:cNvSpPr/>
          <p:nvPr/>
        </p:nvSpPr>
        <p:spPr>
          <a:xfrm>
            <a:off x="673920" y="1856520"/>
            <a:ext cx="5693400" cy="1426320"/>
          </a:xfrm>
          <a:prstGeom prst="rect">
            <a:avLst/>
          </a:prstGeom>
          <a:noFill/>
          <a:ln w="0">
            <a:noFill/>
          </a:ln>
        </p:spPr>
        <p:style>
          <a:lnRef idx="0"/>
          <a:fillRef idx="0"/>
          <a:effectRef idx="0"/>
          <a:fontRef idx="minor"/>
        </p:style>
        <p:txBody>
          <a:bodyPr>
            <a:noAutofit/>
          </a:bodyPr>
          <a:p>
            <a:pPr marL="343080" indent="-342720">
              <a:lnSpc>
                <a:spcPct val="100000"/>
              </a:lnSpc>
              <a:tabLst>
                <a:tab algn="l" pos="0"/>
              </a:tabLst>
            </a:pPr>
            <a:r>
              <a:rPr b="1" lang="en-US" sz="2400" spc="-1" strike="noStrike">
                <a:solidFill>
                  <a:srgbClr val="000000"/>
                </a:solidFill>
                <a:latin typeface="Calibri"/>
                <a:ea typeface="Calibri"/>
              </a:rPr>
              <a:t>Anti-ESG</a:t>
            </a:r>
            <a:endParaRPr b="0" lang="en-US" sz="2400" spc="-1" strike="noStrike">
              <a:latin typeface="Arial"/>
            </a:endParaRPr>
          </a:p>
          <a:p>
            <a:pPr marL="343080" indent="-342720">
              <a:lnSpc>
                <a:spcPct val="100000"/>
              </a:lnSpc>
              <a:spcBef>
                <a:spcPts val="1321"/>
              </a:spcBef>
              <a:buClr>
                <a:srgbClr val="000000"/>
              </a:buClr>
              <a:buFont typeface="Arial"/>
              <a:buChar char="•"/>
              <a:tabLst>
                <a:tab algn="l" pos="0"/>
              </a:tabLst>
            </a:pPr>
            <a:r>
              <a:rPr b="1" lang="en-US" sz="1600" spc="-1" strike="noStrike">
                <a:solidFill>
                  <a:srgbClr val="000000"/>
                </a:solidFill>
                <a:latin typeface="Calibri"/>
                <a:ea typeface="Calibri"/>
              </a:rPr>
              <a:t>More volume: </a:t>
            </a:r>
            <a:r>
              <a:rPr b="0" lang="en-US" sz="1600" spc="-1" strike="noStrike">
                <a:solidFill>
                  <a:srgbClr val="000000"/>
                </a:solidFill>
                <a:latin typeface="Calibri"/>
                <a:ea typeface="Calibri"/>
              </a:rPr>
              <a:t>Filings way up – more than 80 like last year?</a:t>
            </a:r>
            <a:endParaRPr b="0" lang="en-US" sz="1600" spc="-1" strike="noStrike">
              <a:latin typeface="Arial"/>
            </a:endParaRPr>
          </a:p>
          <a:p>
            <a:pPr marL="343080" indent="-342720">
              <a:lnSpc>
                <a:spcPct val="100000"/>
              </a:lnSpc>
              <a:spcBef>
                <a:spcPts val="1321"/>
              </a:spcBef>
              <a:buClr>
                <a:srgbClr val="000000"/>
              </a:buClr>
              <a:buFont typeface="Arial"/>
              <a:buChar char="•"/>
              <a:tabLst>
                <a:tab algn="l" pos="0"/>
              </a:tabLst>
            </a:pPr>
            <a:r>
              <a:rPr b="1" lang="en-US" sz="1600" spc="-1" strike="noStrike">
                <a:solidFill>
                  <a:srgbClr val="000000"/>
                </a:solidFill>
                <a:latin typeface="Calibri"/>
                <a:ea typeface="Calibri"/>
              </a:rPr>
              <a:t>No support:</a:t>
            </a:r>
            <a:r>
              <a:rPr b="0" lang="en-US" sz="1600" spc="-1" strike="noStrike">
                <a:solidFill>
                  <a:srgbClr val="000000"/>
                </a:solidFill>
                <a:latin typeface="Calibri"/>
                <a:ea typeface="Calibri"/>
              </a:rPr>
              <a:t> Average 2.5% in 2023 (5% needed to resubmit)</a:t>
            </a:r>
            <a:endParaRPr b="0" lang="en-US" sz="1600" spc="-1" strike="noStrike">
              <a:latin typeface="Arial"/>
            </a:endParaRPr>
          </a:p>
          <a:p>
            <a:pPr marL="343080" indent="-342720">
              <a:lnSpc>
                <a:spcPct val="100000"/>
              </a:lnSpc>
              <a:spcBef>
                <a:spcPts val="1321"/>
              </a:spcBef>
              <a:buClr>
                <a:srgbClr val="000000"/>
              </a:buClr>
              <a:buFont typeface="Arial"/>
              <a:buChar char="•"/>
              <a:tabLst>
                <a:tab algn="l" pos="0"/>
              </a:tabLst>
            </a:pPr>
            <a:r>
              <a:rPr b="1" lang="en-US" sz="1600" spc="-1" strike="noStrike">
                <a:solidFill>
                  <a:srgbClr val="000000"/>
                </a:solidFill>
                <a:latin typeface="Calibri"/>
                <a:ea typeface="Calibri"/>
              </a:rPr>
              <a:t>Dark money funding</a:t>
            </a:r>
            <a:endParaRPr b="0" lang="en-US" sz="1600" spc="-1" strike="noStrike">
              <a:latin typeface="Arial"/>
            </a:endParaRPr>
          </a:p>
        </p:txBody>
      </p:sp>
      <p:sp>
        <p:nvSpPr>
          <p:cNvPr id="243" name="TextBox 14"/>
          <p:cNvSpPr/>
          <p:nvPr/>
        </p:nvSpPr>
        <p:spPr>
          <a:xfrm>
            <a:off x="4516200" y="4348440"/>
            <a:ext cx="388440" cy="369000"/>
          </a:xfrm>
          <a:prstGeom prst="rect">
            <a:avLst/>
          </a:prstGeom>
          <a:noFill/>
          <a:ln w="0">
            <a:noFill/>
          </a:ln>
        </p:spPr>
        <p:style>
          <a:lnRef idx="0"/>
          <a:fillRef idx="0"/>
          <a:effectRef idx="0"/>
          <a:fontRef idx="minor"/>
        </p:style>
      </p:sp>
      <p:pic>
        <p:nvPicPr>
          <p:cNvPr id="244" name="Picture 4" descr="A graph of different types of data&#10;&#10;Description automatically generated"/>
          <p:cNvPicPr/>
          <p:nvPr/>
        </p:nvPicPr>
        <p:blipFill>
          <a:blip r:embed="rId1"/>
          <a:stretch/>
        </p:blipFill>
        <p:spPr>
          <a:xfrm>
            <a:off x="6934320" y="1225080"/>
            <a:ext cx="4659480" cy="3314160"/>
          </a:xfrm>
          <a:prstGeom prst="rect">
            <a:avLst/>
          </a:prstGeom>
          <a:ln w="0">
            <a:noFill/>
          </a:ln>
        </p:spPr>
      </p:pic>
      <p:pic>
        <p:nvPicPr>
          <p:cNvPr id="245" name="Picture 2" descr="A graph of a graph with numbers and a line&#10;&#10;Description automatically generated with medium confidence"/>
          <p:cNvPicPr/>
          <p:nvPr/>
        </p:nvPicPr>
        <p:blipFill>
          <a:blip r:embed="rId2"/>
          <a:stretch/>
        </p:blipFill>
        <p:spPr>
          <a:xfrm>
            <a:off x="476280" y="3574800"/>
            <a:ext cx="4137480" cy="2958840"/>
          </a:xfrm>
          <a:prstGeom prst="rect">
            <a:avLst/>
          </a:prstGeom>
          <a:ln w="0">
            <a:noFill/>
          </a:ln>
        </p:spPr>
      </p:pic>
      <p:sp>
        <p:nvSpPr>
          <p:cNvPr id="246" name="TextBox 12"/>
          <p:cNvSpPr/>
          <p:nvPr/>
        </p:nvSpPr>
        <p:spPr>
          <a:xfrm>
            <a:off x="4781520" y="3762360"/>
            <a:ext cx="4987800" cy="2540520"/>
          </a:xfrm>
          <a:prstGeom prst="rect">
            <a:avLst/>
          </a:prstGeom>
          <a:noFill/>
          <a:ln w="0">
            <a:noFill/>
          </a:ln>
        </p:spPr>
        <p:style>
          <a:lnRef idx="0"/>
          <a:fillRef idx="0"/>
          <a:effectRef idx="0"/>
          <a:fontRef idx="minor"/>
        </p:style>
        <p:txBody>
          <a:bodyPr lIns="90000" rIns="90000" tIns="45000" bIns="45000">
            <a:spAutoFit/>
          </a:bodyPr>
          <a:p>
            <a:pPr>
              <a:lnSpc>
                <a:spcPct val="100000"/>
              </a:lnSpc>
              <a:spcBef>
                <a:spcPts val="1321"/>
              </a:spcBef>
            </a:pPr>
            <a:r>
              <a:rPr b="1" lang="en-US" sz="1600" spc="-1" strike="noStrike">
                <a:solidFill>
                  <a:srgbClr val="000000"/>
                </a:solidFill>
                <a:latin typeface="Calibri"/>
                <a:ea typeface="Calibri"/>
              </a:rPr>
              <a:t>Social policy focus</a:t>
            </a:r>
            <a:endParaRPr b="0" lang="en-US" sz="1600" spc="-1" strike="noStrike">
              <a:latin typeface="Arial"/>
            </a:endParaRPr>
          </a:p>
          <a:p>
            <a:pPr>
              <a:lnSpc>
                <a:spcPct val="100000"/>
              </a:lnSpc>
            </a:pPr>
            <a:r>
              <a:rPr b="0" lang="en-US" sz="1600" spc="-1" strike="noStrike">
                <a:solidFill>
                  <a:srgbClr val="000000"/>
                </a:solidFill>
                <a:latin typeface="Calibri"/>
                <a:ea typeface="Calibri"/>
              </a:rPr>
              <a:t>(37 pending out of </a:t>
            </a:r>
            <a:endParaRPr b="0" lang="en-US" sz="1600" spc="-1" strike="noStrike">
              <a:latin typeface="Arial"/>
            </a:endParaRPr>
          </a:p>
          <a:p>
            <a:pPr>
              <a:lnSpc>
                <a:spcPct val="100000"/>
              </a:lnSpc>
            </a:pPr>
            <a:r>
              <a:rPr b="0" lang="en-US" sz="1600" spc="-1" strike="noStrike">
                <a:solidFill>
                  <a:srgbClr val="000000"/>
                </a:solidFill>
                <a:latin typeface="Calibri"/>
                <a:ea typeface="Calibri"/>
              </a:rPr>
              <a:t>45+ filed)</a:t>
            </a:r>
            <a:endParaRPr b="0" lang="en-US" sz="1600" spc="-1" strike="noStrike">
              <a:latin typeface="Arial"/>
            </a:endParaRPr>
          </a:p>
          <a:p>
            <a:pPr marL="343080" indent="-342720">
              <a:lnSpc>
                <a:spcPct val="100000"/>
              </a:lnSpc>
              <a:spcBef>
                <a:spcPts val="1321"/>
              </a:spcBef>
              <a:buClr>
                <a:srgbClr val="000000"/>
              </a:buClr>
              <a:buFont typeface="Arial"/>
              <a:buChar char="•"/>
            </a:pPr>
            <a:r>
              <a:rPr b="0" lang="en-US" sz="1600" spc="-1" strike="noStrike" u="sng">
                <a:solidFill>
                  <a:srgbClr val="000000"/>
                </a:solidFill>
                <a:uFillTx/>
                <a:latin typeface="Calibri"/>
                <a:ea typeface="Calibri"/>
              </a:rPr>
              <a:t>Diversity</a:t>
            </a:r>
            <a:r>
              <a:rPr b="0" lang="en-US" sz="1600" spc="-1" strike="noStrike">
                <a:solidFill>
                  <a:srgbClr val="000000"/>
                </a:solidFill>
                <a:latin typeface="Calibri"/>
                <a:ea typeface="Calibri"/>
              </a:rPr>
              <a:t>: “viewpoint diversity” complaint, </a:t>
            </a:r>
            <a:endParaRPr b="0" lang="en-US" sz="1600" spc="-1" strike="noStrike">
              <a:latin typeface="Arial"/>
            </a:endParaRPr>
          </a:p>
          <a:p>
            <a:pPr marL="343080" indent="-342720">
              <a:lnSpc>
                <a:spcPct val="100000"/>
              </a:lnSpc>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many more anti-transgender proposals in 2024</a:t>
            </a:r>
            <a:endParaRPr b="0" lang="en-US" sz="1600" spc="-1" strike="noStrike">
              <a:latin typeface="Arial"/>
            </a:endParaRPr>
          </a:p>
          <a:p>
            <a:pPr marL="343080" indent="-342720">
              <a:lnSpc>
                <a:spcPct val="100000"/>
              </a:lnSpc>
              <a:spcBef>
                <a:spcPts val="1321"/>
              </a:spcBef>
              <a:buClr>
                <a:srgbClr val="000000"/>
              </a:buClr>
              <a:buFont typeface="Arial"/>
              <a:buChar char="•"/>
              <a:tabLst>
                <a:tab algn="l" pos="0"/>
              </a:tabLst>
            </a:pPr>
            <a:r>
              <a:rPr b="0" lang="en-US" sz="1600" spc="-1" strike="noStrike" u="sng">
                <a:solidFill>
                  <a:srgbClr val="000000"/>
                </a:solidFill>
                <a:uFillTx/>
                <a:latin typeface="Calibri"/>
                <a:ea typeface="Calibri"/>
              </a:rPr>
              <a:t>Political influence</a:t>
            </a:r>
            <a:r>
              <a:rPr b="0" lang="en-US" sz="1600" spc="-1" strike="noStrike">
                <a:solidFill>
                  <a:srgbClr val="000000"/>
                </a:solidFill>
                <a:latin typeface="Calibri"/>
                <a:ea typeface="Calibri"/>
              </a:rPr>
              <a:t>:  Companies, boards “too left”</a:t>
            </a:r>
            <a:endParaRPr b="0" lang="en-US" sz="1600" spc="-1" strike="noStrike">
              <a:latin typeface="Arial"/>
            </a:endParaRPr>
          </a:p>
          <a:p>
            <a:pPr marL="343080" indent="-342720">
              <a:lnSpc>
                <a:spcPct val="100000"/>
              </a:lnSpc>
              <a:spcBef>
                <a:spcPts val="1321"/>
              </a:spcBef>
              <a:buClr>
                <a:srgbClr val="000000"/>
              </a:buClr>
              <a:buFont typeface="Arial"/>
              <a:buChar char="•"/>
              <a:tabLst>
                <a:tab algn="l" pos="0"/>
              </a:tabLst>
            </a:pPr>
            <a:r>
              <a:rPr b="0" lang="en-US" sz="1600" spc="-1" strike="noStrike" u="sng">
                <a:solidFill>
                  <a:srgbClr val="000000"/>
                </a:solidFill>
                <a:uFillTx/>
                <a:latin typeface="Calibri"/>
                <a:ea typeface="Calibri"/>
              </a:rPr>
              <a:t>Environment</a:t>
            </a:r>
            <a:r>
              <a:rPr b="0" lang="en-US" sz="1600" spc="-1" strike="noStrike">
                <a:solidFill>
                  <a:srgbClr val="000000"/>
                </a:solidFill>
                <a:latin typeface="Calibri"/>
                <a:ea typeface="Calibri"/>
              </a:rPr>
              <a:t>: more in last 2 years, question</a:t>
            </a:r>
            <a:endParaRPr b="0" lang="en-US" sz="1600" spc="-1" strike="noStrike">
              <a:latin typeface="Arial"/>
            </a:endParaRPr>
          </a:p>
          <a:p>
            <a:pPr marL="285840">
              <a:lnSpc>
                <a:spcPct val="100000"/>
              </a:lnSpc>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climate change mitigation efforts</a:t>
            </a:r>
            <a:endParaRPr b="0" lang="en-US" sz="1600" spc="-1" strike="noStrike">
              <a:latin typeface="Arial"/>
            </a:endParaRPr>
          </a:p>
        </p:txBody>
      </p:sp>
      <p:pic>
        <p:nvPicPr>
          <p:cNvPr id="247" name="Picture 4" descr="The Personality Trait That Is Ripping America (and the World) Apart ..."/>
          <p:cNvPicPr/>
          <p:nvPr/>
        </p:nvPicPr>
        <p:blipFill>
          <a:blip r:embed="rId3"/>
          <a:stretch/>
        </p:blipFill>
        <p:spPr>
          <a:xfrm rot="19305000">
            <a:off x="10008360" y="4785120"/>
            <a:ext cx="3022560" cy="2013480"/>
          </a:xfrm>
          <a:prstGeom prst="rect">
            <a:avLst/>
          </a:prstGeom>
          <a:ln w="0">
            <a:noFill/>
          </a:ln>
        </p:spPr>
      </p:pic>
      <p:pic>
        <p:nvPicPr>
          <p:cNvPr id="248" name="Picture 1" descr="A purple and green logo&#10;&#10;Description automatically generated"/>
          <p:cNvPicPr/>
          <p:nvPr/>
        </p:nvPicPr>
        <p:blipFill>
          <a:blip r:embed="rId4"/>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250"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251" name="Google Shape;326;p47"/>
          <p:cNvSpPr/>
          <p:nvPr/>
        </p:nvSpPr>
        <p:spPr>
          <a:xfrm>
            <a:off x="2021040" y="2196360"/>
            <a:ext cx="8305560" cy="1294920"/>
          </a:xfrm>
          <a:prstGeom prst="rect">
            <a:avLst/>
          </a:prstGeom>
          <a:noFill/>
          <a:ln w="0">
            <a:noFill/>
          </a:ln>
        </p:spPr>
        <p:style>
          <a:lnRef idx="0"/>
          <a:fillRef idx="0"/>
          <a:effectRef idx="0"/>
          <a:fontRef idx="minor"/>
        </p:style>
        <p:txBody>
          <a:bodyPr>
            <a:noAutofit/>
          </a:bodyPr>
          <a:p>
            <a:pPr marL="514440" indent="-285480">
              <a:lnSpc>
                <a:spcPct val="80000"/>
              </a:lnSpc>
              <a:buClr>
                <a:srgbClr val="000000"/>
              </a:buClr>
              <a:buFont typeface="Noto Sans Symbols"/>
              <a:buChar char="✓"/>
            </a:pPr>
            <a:r>
              <a:rPr b="0" lang="en-US" sz="1600" spc="-1" strike="noStrike">
                <a:solidFill>
                  <a:srgbClr val="000000"/>
                </a:solidFill>
                <a:latin typeface="Calibri"/>
                <a:ea typeface="Calibri"/>
              </a:rPr>
              <a:t>Funded by colleges, universities, pension funds, asset owners with AUM &gt; $5 trillion</a:t>
            </a:r>
            <a:endParaRPr b="0" lang="en-US" sz="1600" spc="-1" strike="noStrike">
              <a:latin typeface="Arial"/>
            </a:endParaRPr>
          </a:p>
          <a:p>
            <a:pPr marL="514440" indent="-285480">
              <a:lnSpc>
                <a:spcPct val="80000"/>
              </a:lnSpc>
              <a:spcBef>
                <a:spcPts val="320"/>
              </a:spcBef>
              <a:buClr>
                <a:srgbClr val="000000"/>
              </a:buClr>
              <a:buFont typeface="Noto Sans Symbols"/>
              <a:buChar char="✓"/>
            </a:pPr>
            <a:r>
              <a:rPr b="0" lang="en-US" sz="1600" spc="-1" strike="noStrike">
                <a:solidFill>
                  <a:srgbClr val="000000"/>
                </a:solidFill>
                <a:latin typeface="Calibri"/>
                <a:ea typeface="Calibri"/>
              </a:rPr>
              <a:t>Careful, impartial tracking and analysis of corporate reform campaigns and issues</a:t>
            </a:r>
            <a:endParaRPr b="0" lang="en-US" sz="1600" spc="-1" strike="noStrike">
              <a:latin typeface="Arial"/>
            </a:endParaRPr>
          </a:p>
          <a:p>
            <a:pPr marL="457200">
              <a:lnSpc>
                <a:spcPct val="80000"/>
              </a:lnSpc>
              <a:spcBef>
                <a:spcPts val="320"/>
              </a:spcBef>
            </a:pPr>
            <a:endParaRPr b="0" lang="en-US" sz="1600" spc="-1" strike="noStrike">
              <a:latin typeface="Arial"/>
            </a:endParaRPr>
          </a:p>
          <a:p>
            <a:pPr marL="457200" indent="-228240">
              <a:lnSpc>
                <a:spcPct val="80000"/>
              </a:lnSpc>
              <a:spcBef>
                <a:spcPts val="479"/>
              </a:spcBef>
              <a:tabLst>
                <a:tab algn="l" pos="0"/>
              </a:tabLst>
            </a:pPr>
            <a:endParaRPr b="0" lang="en-US" sz="1600" spc="-1" strike="noStrike">
              <a:latin typeface="Arial"/>
            </a:endParaRPr>
          </a:p>
          <a:p>
            <a:pPr marL="457200" indent="-228240">
              <a:lnSpc>
                <a:spcPct val="80000"/>
              </a:lnSpc>
              <a:spcBef>
                <a:spcPts val="479"/>
              </a:spcBef>
              <a:tabLst>
                <a:tab algn="l" pos="0"/>
              </a:tabLst>
            </a:pPr>
            <a:endParaRPr b="0" lang="en-US" sz="1600" spc="-1" strike="noStrike">
              <a:latin typeface="Arial"/>
            </a:endParaRPr>
          </a:p>
          <a:p>
            <a:pPr marL="228600" indent="-228240">
              <a:lnSpc>
                <a:spcPct val="80000"/>
              </a:lnSpc>
              <a:spcBef>
                <a:spcPts val="479"/>
              </a:spcBef>
              <a:tabLst>
                <a:tab algn="l" pos="0"/>
              </a:tabLst>
            </a:pPr>
            <a:endParaRPr b="0" lang="en-US" sz="1600" spc="-1" strike="noStrike">
              <a:latin typeface="Arial"/>
            </a:endParaRPr>
          </a:p>
          <a:p>
            <a:pPr marL="457200" indent="-228240">
              <a:lnSpc>
                <a:spcPct val="80000"/>
              </a:lnSpc>
              <a:spcBef>
                <a:spcPts val="320"/>
              </a:spcBef>
              <a:tabLst>
                <a:tab algn="l" pos="0"/>
              </a:tabLst>
            </a:pPr>
            <a:endParaRPr b="0" lang="en-US" sz="1600" spc="-1" strike="noStrike">
              <a:latin typeface="Arial"/>
            </a:endParaRPr>
          </a:p>
          <a:p>
            <a:pPr marL="457200" indent="-228240">
              <a:lnSpc>
                <a:spcPct val="80000"/>
              </a:lnSpc>
              <a:spcBef>
                <a:spcPts val="320"/>
              </a:spcBef>
              <a:tabLst>
                <a:tab algn="l" pos="0"/>
              </a:tabLst>
            </a:pPr>
            <a:endParaRPr b="0" lang="en-US" sz="1600" spc="-1" strike="noStrike">
              <a:latin typeface="Arial"/>
            </a:endParaRPr>
          </a:p>
          <a:p>
            <a:pPr marL="457200" indent="-228240">
              <a:lnSpc>
                <a:spcPct val="80000"/>
              </a:lnSpc>
              <a:spcBef>
                <a:spcPts val="320"/>
              </a:spcBef>
              <a:tabLst>
                <a:tab algn="l" pos="0"/>
              </a:tabLst>
            </a:pPr>
            <a:endParaRPr b="0" lang="en-US" sz="1600" spc="-1" strike="noStrike">
              <a:latin typeface="Arial"/>
            </a:endParaRPr>
          </a:p>
          <a:p>
            <a:pPr marL="457200" indent="-75960">
              <a:lnSpc>
                <a:spcPct val="80000"/>
              </a:lnSpc>
              <a:spcBef>
                <a:spcPts val="479"/>
              </a:spcBef>
              <a:tabLst>
                <a:tab algn="l" pos="0"/>
              </a:tabLst>
            </a:pPr>
            <a:endParaRPr b="0" lang="en-US" sz="1600" spc="-1" strike="noStrike">
              <a:latin typeface="Arial"/>
            </a:endParaRPr>
          </a:p>
        </p:txBody>
      </p:sp>
      <p:sp>
        <p:nvSpPr>
          <p:cNvPr id="252" name="Google Shape;327;p47"/>
          <p:cNvSpPr/>
          <p:nvPr/>
        </p:nvSpPr>
        <p:spPr>
          <a:xfrm>
            <a:off x="2021040" y="2844000"/>
            <a:ext cx="4074840" cy="3480120"/>
          </a:xfrm>
          <a:prstGeom prst="rect">
            <a:avLst/>
          </a:prstGeom>
          <a:noFill/>
          <a:ln w="0">
            <a:noFill/>
          </a:ln>
        </p:spPr>
        <p:style>
          <a:lnRef idx="0"/>
          <a:fillRef idx="0"/>
          <a:effectRef idx="0"/>
          <a:fontRef idx="minor"/>
        </p:style>
        <p:txBody>
          <a:bodyPr>
            <a:noAutofit/>
          </a:bodyPr>
          <a:p>
            <a:pPr marL="457200" indent="-228240">
              <a:lnSpc>
                <a:spcPct val="70000"/>
              </a:lnSpc>
              <a:tabLst>
                <a:tab algn="l" pos="0"/>
              </a:tabLst>
            </a:pPr>
            <a:r>
              <a:rPr b="1" lang="en-US" sz="2000" spc="-1" strike="noStrike">
                <a:solidFill>
                  <a:srgbClr val="000000"/>
                </a:solidFill>
                <a:latin typeface="Calibri"/>
                <a:ea typeface="Calibri"/>
              </a:rPr>
              <a:t>Briefing Papers </a:t>
            </a:r>
            <a:endParaRPr b="0" lang="en-US" sz="2000" spc="-1" strike="noStrike">
              <a:latin typeface="Arial"/>
            </a:endParaRPr>
          </a:p>
          <a:p>
            <a:pPr marL="461880" indent="-228240">
              <a:lnSpc>
                <a:spcPct val="70000"/>
              </a:lnSpc>
              <a:spcBef>
                <a:spcPts val="320"/>
              </a:spcBef>
              <a:tabLst>
                <a:tab algn="l" pos="0"/>
              </a:tabLst>
            </a:pPr>
            <a:r>
              <a:rPr b="0" lang="en-US" sz="1600" spc="-1" strike="noStrike">
                <a:solidFill>
                  <a:srgbClr val="000000"/>
                </a:solidFill>
                <a:latin typeface="Calibri"/>
                <a:ea typeface="Calibri"/>
              </a:rPr>
              <a:t>In-depth topic analyses</a:t>
            </a:r>
            <a:endParaRPr b="0" lang="en-US" sz="1600" spc="-1" strike="noStrike">
              <a:latin typeface="Arial"/>
            </a:endParaRPr>
          </a:p>
          <a:p>
            <a:pPr marL="457200" indent="-228240">
              <a:lnSpc>
                <a:spcPct val="80000"/>
              </a:lnSpc>
              <a:spcBef>
                <a:spcPts val="1199"/>
              </a:spcBef>
              <a:tabLst>
                <a:tab algn="l" pos="0"/>
              </a:tabLst>
            </a:pPr>
            <a:r>
              <a:rPr b="1" lang="en-US" sz="2000" spc="-1" strike="noStrike">
                <a:solidFill>
                  <a:srgbClr val="000000"/>
                </a:solidFill>
                <a:latin typeface="Calibri"/>
                <a:ea typeface="Calibri"/>
              </a:rPr>
              <a:t>Action Reports</a:t>
            </a:r>
            <a:endParaRPr b="0" lang="en-US" sz="2000" spc="-1" strike="noStrike">
              <a:latin typeface="Arial"/>
            </a:endParaRPr>
          </a:p>
          <a:p>
            <a:pPr marL="468360" indent="-2880">
              <a:lnSpc>
                <a:spcPct val="80000"/>
              </a:lnSpc>
              <a:spcBef>
                <a:spcPts val="320"/>
              </a:spcBef>
              <a:tabLst>
                <a:tab algn="l" pos="0"/>
              </a:tabLst>
            </a:pPr>
            <a:r>
              <a:rPr b="0" lang="en-US" sz="1600" spc="-1" strike="noStrike">
                <a:solidFill>
                  <a:srgbClr val="000000"/>
                </a:solidFill>
                <a:latin typeface="Calibri"/>
                <a:ea typeface="Calibri"/>
              </a:rPr>
              <a:t>Company-specific analysis 3-4 weeks before annual meetings</a:t>
            </a:r>
            <a:endParaRPr b="0" lang="en-US" sz="1600" spc="-1" strike="noStrike">
              <a:latin typeface="Arial"/>
            </a:endParaRPr>
          </a:p>
          <a:p>
            <a:pPr marL="457200" indent="-228240">
              <a:lnSpc>
                <a:spcPct val="80000"/>
              </a:lnSpc>
              <a:spcBef>
                <a:spcPts val="1199"/>
              </a:spcBef>
              <a:tabLst>
                <a:tab algn="l" pos="0"/>
              </a:tabLst>
            </a:pPr>
            <a:r>
              <a:rPr b="1" lang="en-US" sz="2000" spc="-1" strike="noStrike">
                <a:solidFill>
                  <a:srgbClr val="000000"/>
                </a:solidFill>
                <a:latin typeface="Calibri"/>
                <a:ea typeface="Calibri"/>
              </a:rPr>
              <a:t>Engagement Monitor</a:t>
            </a:r>
            <a:endParaRPr b="0" lang="en-US" sz="2000" spc="-1" strike="noStrike">
              <a:latin typeface="Arial"/>
            </a:endParaRPr>
          </a:p>
          <a:p>
            <a:pPr marL="457200" indent="-228240">
              <a:lnSpc>
                <a:spcPct val="80000"/>
              </a:lnSpc>
              <a:spcBef>
                <a:spcPts val="320"/>
              </a:spcBef>
              <a:tabLst>
                <a:tab algn="l" pos="0"/>
              </a:tabLst>
            </a:pPr>
            <a:r>
              <a:rPr b="0" lang="en-US" sz="1200" spc="-1" strike="noStrike">
                <a:solidFill>
                  <a:srgbClr val="000000"/>
                </a:solidFill>
                <a:latin typeface="Calibri"/>
                <a:ea typeface="Calibri"/>
              </a:rPr>
              <a:t>	</a:t>
            </a:r>
            <a:r>
              <a:rPr b="0" lang="en-US" sz="1600" spc="-1" strike="noStrike">
                <a:solidFill>
                  <a:srgbClr val="000000"/>
                </a:solidFill>
                <a:latin typeface="Calibri"/>
                <a:ea typeface="Calibri"/>
              </a:rPr>
              <a:t>Interactive online database</a:t>
            </a:r>
            <a:endParaRPr b="0" lang="en-US" sz="1600" spc="-1" strike="noStrike">
              <a:latin typeface="Arial"/>
            </a:endParaRPr>
          </a:p>
          <a:p>
            <a:pPr marL="457200" indent="-228240">
              <a:lnSpc>
                <a:spcPct val="80000"/>
              </a:lnSpc>
              <a:spcBef>
                <a:spcPts val="320"/>
              </a:spcBef>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Prospectively identifies issues</a:t>
            </a:r>
            <a:endParaRPr b="0" lang="en-US" sz="1600" spc="-1" strike="noStrike">
              <a:latin typeface="Arial"/>
            </a:endParaRPr>
          </a:p>
          <a:p>
            <a:pPr marL="457200" indent="-228240">
              <a:lnSpc>
                <a:spcPct val="80000"/>
              </a:lnSpc>
              <a:spcBef>
                <a:spcPts val="320"/>
              </a:spcBef>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Tracks outcomes </a:t>
            </a:r>
            <a:endParaRPr b="0" lang="en-US" sz="1600" spc="-1" strike="noStrike">
              <a:latin typeface="Arial"/>
            </a:endParaRPr>
          </a:p>
          <a:p>
            <a:pPr marL="457200" indent="-228240">
              <a:lnSpc>
                <a:spcPct val="80000"/>
              </a:lnSpc>
              <a:spcBef>
                <a:spcPts val="1199"/>
              </a:spcBef>
              <a:tabLst>
                <a:tab algn="l" pos="0"/>
              </a:tabLst>
            </a:pPr>
            <a:r>
              <a:rPr b="1" lang="en-US" sz="2000" spc="-1" strike="noStrike">
                <a:solidFill>
                  <a:srgbClr val="000000"/>
                </a:solidFill>
                <a:latin typeface="Calibri"/>
                <a:ea typeface="Calibri"/>
              </a:rPr>
              <a:t>Proxy Season Analysis</a:t>
            </a:r>
            <a:endParaRPr b="0" lang="en-US" sz="2000" spc="-1" strike="noStrike">
              <a:latin typeface="Arial"/>
            </a:endParaRPr>
          </a:p>
          <a:p>
            <a:pPr marL="457200" indent="-228240">
              <a:lnSpc>
                <a:spcPct val="80000"/>
              </a:lnSpc>
              <a:spcBef>
                <a:spcPts val="320"/>
              </a:spcBef>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Pre- and post-season assessments</a:t>
            </a:r>
            <a:endParaRPr b="0" lang="en-US" sz="1600" spc="-1" strike="noStrike">
              <a:latin typeface="Arial"/>
            </a:endParaRPr>
          </a:p>
          <a:p>
            <a:pPr marL="457200" indent="-228240">
              <a:lnSpc>
                <a:spcPct val="80000"/>
              </a:lnSpc>
              <a:spcBef>
                <a:spcPts val="320"/>
              </a:spcBef>
              <a:tabLst>
                <a:tab algn="l" pos="0"/>
              </a:tabLst>
            </a:pPr>
            <a:r>
              <a:rPr b="0" lang="en-US" sz="1600" spc="-1" strike="noStrike">
                <a:solidFill>
                  <a:srgbClr val="000000"/>
                </a:solidFill>
                <a:latin typeface="Calibri"/>
                <a:ea typeface="Calibri"/>
              </a:rPr>
              <a:t>     </a:t>
            </a:r>
            <a:r>
              <a:rPr b="0" lang="en-US" sz="1600" spc="-1" strike="noStrike">
                <a:solidFill>
                  <a:srgbClr val="000000"/>
                </a:solidFill>
                <a:latin typeface="Calibri"/>
                <a:ea typeface="Calibri"/>
              </a:rPr>
              <a:t>Weekly email updates in season</a:t>
            </a:r>
            <a:endParaRPr b="0" lang="en-US" sz="1600" spc="-1" strike="noStrike">
              <a:latin typeface="Arial"/>
            </a:endParaRPr>
          </a:p>
        </p:txBody>
      </p:sp>
      <p:sp>
        <p:nvSpPr>
          <p:cNvPr id="253" name="Google Shape;328;p47"/>
          <p:cNvSpPr/>
          <p:nvPr/>
        </p:nvSpPr>
        <p:spPr>
          <a:xfrm>
            <a:off x="6319800" y="2844000"/>
            <a:ext cx="3491280" cy="1382400"/>
          </a:xfrm>
          <a:prstGeom prst="rect">
            <a:avLst/>
          </a:prstGeom>
          <a:noFill/>
          <a:ln w="0">
            <a:noFill/>
          </a:ln>
        </p:spPr>
        <p:style>
          <a:lnRef idx="0"/>
          <a:fillRef idx="0"/>
          <a:effectRef idx="0"/>
          <a:fontRef idx="minor"/>
        </p:style>
        <p:txBody>
          <a:bodyPr>
            <a:noAutofit/>
          </a:bodyPr>
          <a:p>
            <a:pPr marL="457200" indent="-228240">
              <a:lnSpc>
                <a:spcPct val="100000"/>
              </a:lnSpc>
              <a:tabLst>
                <a:tab algn="l" pos="0"/>
              </a:tabLst>
            </a:pPr>
            <a:r>
              <a:rPr b="1" lang="en-US" sz="2000" spc="-1" strike="noStrike">
                <a:solidFill>
                  <a:srgbClr val="000000"/>
                </a:solidFill>
                <a:latin typeface="Calibri"/>
                <a:ea typeface="Calibri"/>
              </a:rPr>
              <a:t>Special Projects</a:t>
            </a:r>
            <a:endParaRPr b="0" lang="en-US" sz="2000" spc="-1" strike="noStrike">
              <a:latin typeface="Arial"/>
            </a:endParaRPr>
          </a:p>
          <a:p>
            <a:pPr marL="233280" indent="-4320">
              <a:lnSpc>
                <a:spcPct val="100000"/>
              </a:lnSpc>
              <a:spcBef>
                <a:spcPts val="499"/>
              </a:spcBef>
              <a:tabLst>
                <a:tab algn="l" pos="0"/>
              </a:tabLst>
            </a:pPr>
            <a:r>
              <a:rPr b="0" lang="en-US" sz="1600" spc="-1" strike="noStrike">
                <a:solidFill>
                  <a:srgbClr val="000000"/>
                </a:solidFill>
                <a:latin typeface="Calibri"/>
                <a:ea typeface="Calibri"/>
              </a:rPr>
              <a:t>Reports for the public on Si2 website on corporate political activity, climate change, integrated reporting and more.</a:t>
            </a:r>
            <a:endParaRPr b="0" lang="en-US" sz="1600" spc="-1" strike="noStrike">
              <a:latin typeface="Arial"/>
            </a:endParaRPr>
          </a:p>
        </p:txBody>
      </p:sp>
      <p:sp>
        <p:nvSpPr>
          <p:cNvPr id="254" name="Google Shape;329;p47"/>
          <p:cNvSpPr/>
          <p:nvPr/>
        </p:nvSpPr>
        <p:spPr>
          <a:xfrm>
            <a:off x="6319800" y="4368960"/>
            <a:ext cx="3327120" cy="1382400"/>
          </a:xfrm>
          <a:prstGeom prst="rect">
            <a:avLst/>
          </a:prstGeom>
          <a:noFill/>
          <a:ln w="0">
            <a:noFill/>
          </a:ln>
        </p:spPr>
        <p:style>
          <a:lnRef idx="0"/>
          <a:fillRef idx="0"/>
          <a:effectRef idx="0"/>
          <a:fontRef idx="minor"/>
        </p:style>
        <p:txBody>
          <a:bodyPr>
            <a:noAutofit/>
          </a:bodyPr>
          <a:p>
            <a:pPr marL="457200" indent="-228240">
              <a:lnSpc>
                <a:spcPct val="100000"/>
              </a:lnSpc>
              <a:tabLst>
                <a:tab algn="l" pos="0"/>
              </a:tabLst>
            </a:pPr>
            <a:r>
              <a:rPr b="1" lang="en-US" sz="1800" spc="-1" strike="noStrike">
                <a:solidFill>
                  <a:srgbClr val="000000"/>
                </a:solidFill>
                <a:latin typeface="Calibri"/>
                <a:ea typeface="Calibri"/>
              </a:rPr>
              <a:t>Contact</a:t>
            </a:r>
            <a:endParaRPr b="0" lang="en-US" sz="1800" spc="-1" strike="noStrike">
              <a:latin typeface="Arial"/>
            </a:endParaRPr>
          </a:p>
          <a:p>
            <a:pPr marL="289080" indent="6480">
              <a:lnSpc>
                <a:spcPct val="100000"/>
              </a:lnSpc>
              <a:tabLst>
                <a:tab algn="l" pos="0"/>
              </a:tabLst>
            </a:pPr>
            <a:r>
              <a:rPr b="0" lang="en-US" sz="1400" spc="-1" strike="noStrike">
                <a:solidFill>
                  <a:srgbClr val="000000"/>
                </a:solidFill>
                <a:latin typeface="Calibri"/>
                <a:ea typeface="Calibri"/>
              </a:rPr>
              <a:t>Heidi Welsh, Executive Director</a:t>
            </a:r>
            <a:endParaRPr b="0" lang="en-US" sz="1400" spc="-1" strike="noStrike">
              <a:latin typeface="Arial"/>
            </a:endParaRPr>
          </a:p>
          <a:p>
            <a:pPr marL="289080" indent="6480">
              <a:lnSpc>
                <a:spcPct val="100000"/>
              </a:lnSpc>
              <a:tabLst>
                <a:tab algn="l" pos="0"/>
              </a:tabLst>
            </a:pPr>
            <a:r>
              <a:rPr b="0" lang="en-US" sz="1400" spc="-1" strike="noStrike" u="sng">
                <a:solidFill>
                  <a:srgbClr val="532977"/>
                </a:solidFill>
                <a:uFillTx/>
                <a:latin typeface="Calibri"/>
                <a:ea typeface="Calibri"/>
              </a:rPr>
              <a:t>heidi @ siinstitute.org</a:t>
            </a:r>
            <a:r>
              <a:rPr b="0" lang="en-US" sz="1400" spc="-1" strike="noStrike">
                <a:solidFill>
                  <a:srgbClr val="532977"/>
                </a:solidFill>
                <a:latin typeface="Calibri"/>
                <a:ea typeface="Calibri"/>
              </a:rPr>
              <a:t>  </a:t>
            </a:r>
            <a:r>
              <a:rPr b="0" lang="en-US" sz="1400" spc="-1" strike="noStrike">
                <a:solidFill>
                  <a:srgbClr val="5b9bd5"/>
                </a:solidFill>
                <a:latin typeface="Calibri"/>
                <a:ea typeface="Calibri"/>
              </a:rPr>
              <a:t> </a:t>
            </a:r>
            <a:endParaRPr b="0" lang="en-US" sz="1400" spc="-1" strike="noStrike">
              <a:latin typeface="Arial"/>
            </a:endParaRPr>
          </a:p>
          <a:p>
            <a:pPr marL="289080" indent="6480">
              <a:lnSpc>
                <a:spcPct val="100000"/>
              </a:lnSpc>
              <a:tabLst>
                <a:tab algn="l" pos="0"/>
              </a:tabLst>
            </a:pPr>
            <a:r>
              <a:rPr b="0" lang="en-US" sz="1400" spc="-1" strike="noStrike">
                <a:solidFill>
                  <a:srgbClr val="000000"/>
                </a:solidFill>
                <a:latin typeface="Calibri"/>
                <a:ea typeface="Calibri"/>
              </a:rPr>
              <a:t>+1-301-432-4721  </a:t>
            </a:r>
            <a:r>
              <a:rPr b="0" lang="en-US" sz="1800" spc="-1" strike="noStrike">
                <a:solidFill>
                  <a:srgbClr val="000000"/>
                </a:solidFill>
                <a:latin typeface="Calibri"/>
                <a:ea typeface="Calibri"/>
              </a:rPr>
              <a:t>  </a:t>
            </a:r>
            <a:endParaRPr b="0" lang="en-US" sz="1800" spc="-1" strike="noStrike">
              <a:latin typeface="Arial"/>
            </a:endParaRPr>
          </a:p>
          <a:p>
            <a:pPr marL="289080" indent="6480">
              <a:lnSpc>
                <a:spcPct val="100000"/>
              </a:lnSpc>
              <a:tabLst>
                <a:tab algn="l" pos="0"/>
              </a:tabLst>
            </a:pPr>
            <a:r>
              <a:rPr b="0" lang="en-US" sz="1400" spc="-1" strike="noStrike" u="sng">
                <a:solidFill>
                  <a:srgbClr val="532977"/>
                </a:solidFill>
                <a:uFillTx/>
                <a:latin typeface="Calibri"/>
                <a:ea typeface="Calibri"/>
              </a:rPr>
              <a:t>www.siinstitute.org</a:t>
            </a:r>
            <a:endParaRPr b="0" lang="en-US" sz="1400" spc="-1" strike="noStrike">
              <a:latin typeface="Arial"/>
            </a:endParaRPr>
          </a:p>
        </p:txBody>
      </p:sp>
      <p:sp>
        <p:nvSpPr>
          <p:cNvPr id="255" name="Google Shape;330;p47"/>
          <p:cNvSpPr/>
          <p:nvPr/>
        </p:nvSpPr>
        <p:spPr>
          <a:xfrm>
            <a:off x="661320" y="1290960"/>
            <a:ext cx="8229240" cy="706680"/>
          </a:xfrm>
          <a:prstGeom prst="rect">
            <a:avLst/>
          </a:prstGeom>
          <a:noFill/>
          <a:ln w="0">
            <a:noFill/>
          </a:ln>
        </p:spPr>
        <p:style>
          <a:lnRef idx="0"/>
          <a:fillRef idx="0"/>
          <a:effectRef idx="0"/>
          <a:fontRef idx="minor"/>
        </p:style>
        <p:txBody>
          <a:bodyPr>
            <a:noAutofit/>
          </a:bodyPr>
          <a:p>
            <a:pPr>
              <a:lnSpc>
                <a:spcPct val="90000"/>
              </a:lnSpc>
            </a:pPr>
            <a:r>
              <a:rPr b="1" lang="en-US" sz="3200" spc="-1" strike="noStrike">
                <a:solidFill>
                  <a:srgbClr val="532977"/>
                </a:solidFill>
                <a:latin typeface="Calibri"/>
                <a:ea typeface="Calibri"/>
              </a:rPr>
              <a:t>About</a:t>
            </a:r>
            <a:r>
              <a:rPr b="1" lang="en-US" sz="4000" spc="-1" strike="noStrike">
                <a:solidFill>
                  <a:srgbClr val="532977"/>
                </a:solidFill>
                <a:latin typeface="Calibri"/>
                <a:ea typeface="Calibri"/>
              </a:rPr>
              <a:t> Si2</a:t>
            </a:r>
            <a:endParaRPr b="0" lang="en-US" sz="40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Google Shape;345;p49"/>
          <p:cNvSpPr/>
          <p:nvPr/>
        </p:nvSpPr>
        <p:spPr>
          <a:xfrm>
            <a:off x="1485000" y="1389960"/>
            <a:ext cx="8523720" cy="989280"/>
          </a:xfrm>
          <a:prstGeom prst="rect">
            <a:avLst/>
          </a:prstGeom>
          <a:noFill/>
          <a:ln w="0">
            <a:noFill/>
          </a:ln>
        </p:spPr>
        <p:style>
          <a:lnRef idx="0"/>
          <a:fillRef idx="0"/>
          <a:effectRef idx="0"/>
          <a:fontRef idx="minor"/>
        </p:style>
        <p:txBody>
          <a:bodyPr>
            <a:noAutofit/>
          </a:bodyPr>
          <a:p>
            <a:pPr algn="ctr">
              <a:lnSpc>
                <a:spcPct val="90000"/>
              </a:lnSpc>
            </a:pPr>
            <a:r>
              <a:rPr b="1" lang="en-US" sz="4000" spc="-1" strike="noStrike">
                <a:solidFill>
                  <a:srgbClr val="532977"/>
                </a:solidFill>
                <a:latin typeface="Calibri"/>
                <a:ea typeface="Calibri"/>
              </a:rPr>
              <a:t>Climate and Energy</a:t>
            </a:r>
            <a:endParaRPr b="0" lang="en-US" sz="4000" spc="-1" strike="noStrike">
              <a:latin typeface="Arial"/>
            </a:endParaRPr>
          </a:p>
        </p:txBody>
      </p:sp>
      <p:pic>
        <p:nvPicPr>
          <p:cNvPr id="257" name="Google Shape;346;p49" descr=""/>
          <p:cNvPicPr/>
          <p:nvPr/>
        </p:nvPicPr>
        <p:blipFill>
          <a:blip r:embed="rId1"/>
          <a:stretch/>
        </p:blipFill>
        <p:spPr>
          <a:xfrm>
            <a:off x="6242040" y="4285800"/>
            <a:ext cx="2709720" cy="369000"/>
          </a:xfrm>
          <a:prstGeom prst="rect">
            <a:avLst/>
          </a:prstGeom>
          <a:ln w="0">
            <a:noFill/>
          </a:ln>
        </p:spPr>
      </p:pic>
      <p:sp>
        <p:nvSpPr>
          <p:cNvPr id="258" name="Google Shape;347;p49"/>
          <p:cNvSpPr/>
          <p:nvPr/>
        </p:nvSpPr>
        <p:spPr>
          <a:xfrm>
            <a:off x="6138360" y="2901960"/>
            <a:ext cx="2971440" cy="1230120"/>
          </a:xfrm>
          <a:prstGeom prst="rect">
            <a:avLst/>
          </a:prstGeom>
          <a:noFill/>
          <a:ln w="0">
            <a:noFill/>
          </a:ln>
        </p:spPr>
        <p:style>
          <a:lnRef idx="0"/>
          <a:fillRef idx="0"/>
          <a:effectRef idx="0"/>
          <a:fontRef idx="minor"/>
        </p:style>
        <p:txBody>
          <a:bodyPr>
            <a:noAutofit/>
          </a:bodyPr>
          <a:p>
            <a:pPr>
              <a:lnSpc>
                <a:spcPct val="100000"/>
              </a:lnSpc>
            </a:pPr>
            <a:r>
              <a:rPr b="1" lang="en-US" sz="2800" spc="-1" strike="noStrike">
                <a:solidFill>
                  <a:srgbClr val="532977"/>
                </a:solidFill>
                <a:latin typeface="Calibri"/>
                <a:ea typeface="Calibri"/>
              </a:rPr>
              <a:t>Michael</a:t>
            </a:r>
            <a:r>
              <a:rPr b="1" lang="en-US" sz="2800" spc="-1" strike="noStrike">
                <a:solidFill>
                  <a:srgbClr val="62308e"/>
                </a:solidFill>
                <a:latin typeface="Calibri"/>
                <a:ea typeface="Calibri"/>
              </a:rPr>
              <a:t> Passoff</a:t>
            </a:r>
            <a:endParaRPr b="0" lang="en-US" sz="2800" spc="-1" strike="noStrike">
              <a:latin typeface="Arial"/>
            </a:endParaRPr>
          </a:p>
          <a:p>
            <a:pPr>
              <a:lnSpc>
                <a:spcPct val="100000"/>
              </a:lnSpc>
            </a:pPr>
            <a:r>
              <a:rPr b="0" i="1" lang="en-US" sz="2000" spc="-1" strike="noStrike">
                <a:solidFill>
                  <a:srgbClr val="62308e"/>
                </a:solidFill>
                <a:latin typeface="Calibri"/>
                <a:ea typeface="Calibri"/>
              </a:rPr>
              <a:t>CEO</a:t>
            </a:r>
            <a:endParaRPr b="0" lang="en-US" sz="2000" spc="-1" strike="noStrike">
              <a:latin typeface="Arial"/>
            </a:endParaRPr>
          </a:p>
          <a:p>
            <a:pPr>
              <a:lnSpc>
                <a:spcPct val="100000"/>
              </a:lnSpc>
            </a:pPr>
            <a:r>
              <a:rPr b="1" lang="en-US" sz="2000" spc="-1" strike="noStrike">
                <a:solidFill>
                  <a:srgbClr val="62308e"/>
                </a:solidFill>
                <a:latin typeface="Calibri"/>
                <a:ea typeface="Calibri"/>
              </a:rPr>
              <a:t>Proxy Impact</a:t>
            </a:r>
            <a:endParaRPr b="0" lang="en-US" sz="2000" spc="-1" strike="noStrike">
              <a:latin typeface="Arial"/>
            </a:endParaRPr>
          </a:p>
          <a:p>
            <a:pPr>
              <a:lnSpc>
                <a:spcPct val="100000"/>
              </a:lnSpc>
            </a:pPr>
            <a:endParaRPr b="0" lang="en-US" sz="2000" spc="-1" strike="noStrike">
              <a:latin typeface="Arial"/>
            </a:endParaRPr>
          </a:p>
        </p:txBody>
      </p:sp>
      <p:pic>
        <p:nvPicPr>
          <p:cNvPr id="259" name="Picture 7" descr="A purple and green logo&#10;&#10;Description automatically generated"/>
          <p:cNvPicPr/>
          <p:nvPr/>
        </p:nvPicPr>
        <p:blipFill>
          <a:blip r:embed="rId2"/>
          <a:stretch/>
        </p:blipFill>
        <p:spPr>
          <a:xfrm>
            <a:off x="1115280" y="180360"/>
            <a:ext cx="4571640" cy="642240"/>
          </a:xfrm>
          <a:prstGeom prst="rect">
            <a:avLst/>
          </a:prstGeom>
          <a:ln w="0">
            <a:noFill/>
          </a:ln>
        </p:spPr>
      </p:pic>
      <p:pic>
        <p:nvPicPr>
          <p:cNvPr id="260" name="Picture 1" descr="A person in a blue striped shirt&#10;&#10;Description automatically generated"/>
          <p:cNvPicPr/>
          <p:nvPr/>
        </p:nvPicPr>
        <p:blipFill>
          <a:blip r:embed="rId3"/>
          <a:stretch/>
        </p:blipFill>
        <p:spPr>
          <a:xfrm>
            <a:off x="3295440" y="2279880"/>
            <a:ext cx="2654280" cy="277236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262"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263" name="Title 3"/>
          <p:cNvSpPr/>
          <p:nvPr/>
        </p:nvSpPr>
        <p:spPr>
          <a:xfrm>
            <a:off x="838080" y="1004040"/>
            <a:ext cx="10515240" cy="672120"/>
          </a:xfrm>
          <a:prstGeom prst="rect">
            <a:avLst/>
          </a:prstGeom>
          <a:noFill/>
          <a:ln w="0">
            <a:noFill/>
          </a:ln>
        </p:spPr>
        <p:style>
          <a:lnRef idx="0"/>
          <a:fillRef idx="0"/>
          <a:effectRef idx="0"/>
          <a:fontRef idx="minor"/>
        </p:style>
        <p:txBody>
          <a:bodyPr lIns="90000" rIns="90000" tIns="45000" bIns="45000">
            <a:normAutofit/>
          </a:bodyPr>
          <a:p>
            <a:pPr>
              <a:lnSpc>
                <a:spcPct val="90000"/>
              </a:lnSpc>
            </a:pPr>
            <a:r>
              <a:rPr b="0" lang="en-US" sz="4400" spc="-1" strike="noStrike">
                <a:solidFill>
                  <a:srgbClr val="70ad47"/>
                </a:solidFill>
                <a:latin typeface="Calibri"/>
              </a:rPr>
              <a:t>2024 Climate Related Proposals</a:t>
            </a:r>
            <a:endParaRPr b="0" lang="en-US" sz="4400" spc="-1" strike="noStrike">
              <a:latin typeface="Arial"/>
            </a:endParaRPr>
          </a:p>
        </p:txBody>
      </p:sp>
      <p:sp>
        <p:nvSpPr>
          <p:cNvPr id="264" name="Content Placeholder 4"/>
          <p:cNvSpPr/>
          <p:nvPr/>
        </p:nvSpPr>
        <p:spPr>
          <a:xfrm>
            <a:off x="838080" y="1825560"/>
            <a:ext cx="5181120" cy="4350960"/>
          </a:xfrm>
          <a:prstGeom prst="rect">
            <a:avLst/>
          </a:prstGeom>
          <a:noFill/>
          <a:ln w="0">
            <a:noFill/>
          </a:ln>
        </p:spPr>
        <p:style>
          <a:lnRef idx="0"/>
          <a:fillRef idx="0"/>
          <a:effectRef idx="0"/>
          <a:fontRef idx="minor"/>
        </p:style>
        <p:txBody>
          <a:bodyPr lIns="90000" rIns="90000" tIns="45000" bIns="45000">
            <a:noAutofit/>
          </a:bodyPr>
          <a:p>
            <a:pPr>
              <a:lnSpc>
                <a:spcPct val="90000"/>
              </a:lnSpc>
              <a:spcBef>
                <a:spcPts val="1001"/>
              </a:spcBef>
              <a:tabLst>
                <a:tab algn="l" pos="0"/>
              </a:tabLst>
            </a:pPr>
            <a:endParaRPr b="0" lang="en-US" sz="1800" spc="-1" strike="noStrike">
              <a:latin typeface="Arial"/>
            </a:endParaRPr>
          </a:p>
          <a:p>
            <a:pPr>
              <a:lnSpc>
                <a:spcPct val="90000"/>
              </a:lnSpc>
              <a:spcBef>
                <a:spcPts val="1001"/>
              </a:spcBef>
              <a:tabLst>
                <a:tab algn="l" pos="0"/>
              </a:tabLst>
            </a:pPr>
            <a:r>
              <a:rPr b="0" lang="en-US" sz="2800" spc="-1" strike="noStrike">
                <a:solidFill>
                  <a:srgbClr val="000000"/>
                </a:solidFill>
                <a:latin typeface="Calibri"/>
              </a:rPr>
              <a:t>Transition Planning: 42</a:t>
            </a:r>
            <a:endParaRPr b="0" lang="en-US" sz="2800" spc="-1" strike="noStrike">
              <a:latin typeface="Arial"/>
            </a:endParaRPr>
          </a:p>
          <a:p>
            <a:pPr>
              <a:lnSpc>
                <a:spcPct val="90000"/>
              </a:lnSpc>
              <a:spcBef>
                <a:spcPts val="1001"/>
              </a:spcBef>
              <a:tabLst>
                <a:tab algn="l" pos="0"/>
              </a:tabLst>
            </a:pPr>
            <a:r>
              <a:rPr b="0" lang="en-US" sz="2800" spc="-1" strike="noStrike">
                <a:solidFill>
                  <a:srgbClr val="000000"/>
                </a:solidFill>
                <a:latin typeface="Calibri"/>
              </a:rPr>
              <a:t>Climate Impacts: 25</a:t>
            </a:r>
            <a:endParaRPr b="0" lang="en-US" sz="2800" spc="-1" strike="noStrike">
              <a:latin typeface="Arial"/>
            </a:endParaRPr>
          </a:p>
          <a:p>
            <a:pPr>
              <a:lnSpc>
                <a:spcPct val="90000"/>
              </a:lnSpc>
              <a:spcBef>
                <a:spcPts val="1001"/>
              </a:spcBef>
              <a:tabLst>
                <a:tab algn="l" pos="0"/>
              </a:tabLst>
            </a:pPr>
            <a:r>
              <a:rPr b="0" lang="en-US" sz="2800" spc="-1" strike="noStrike">
                <a:solidFill>
                  <a:srgbClr val="000000"/>
                </a:solidFill>
                <a:latin typeface="Calibri"/>
              </a:rPr>
              <a:t>Emissions Targets: 21</a:t>
            </a:r>
            <a:endParaRPr b="0" lang="en-US" sz="2800" spc="-1" strike="noStrike">
              <a:latin typeface="Arial"/>
            </a:endParaRPr>
          </a:p>
          <a:p>
            <a:pPr>
              <a:lnSpc>
                <a:spcPct val="90000"/>
              </a:lnSpc>
              <a:spcBef>
                <a:spcPts val="1001"/>
              </a:spcBef>
              <a:tabLst>
                <a:tab algn="l" pos="0"/>
              </a:tabLst>
            </a:pPr>
            <a:r>
              <a:rPr b="0" lang="en-US" sz="2800" spc="-1" strike="noStrike">
                <a:solidFill>
                  <a:srgbClr val="000000"/>
                </a:solidFill>
                <a:latin typeface="Calibri"/>
              </a:rPr>
              <a:t>Carbon Finance: 17</a:t>
            </a:r>
            <a:endParaRPr b="0" lang="en-US" sz="2800" spc="-1" strike="noStrike">
              <a:latin typeface="Arial"/>
            </a:endParaRPr>
          </a:p>
          <a:p>
            <a:pPr>
              <a:lnSpc>
                <a:spcPct val="90000"/>
              </a:lnSpc>
              <a:spcBef>
                <a:spcPts val="1001"/>
              </a:spcBef>
              <a:tabLst>
                <a:tab algn="l" pos="0"/>
              </a:tabLst>
            </a:pPr>
            <a:r>
              <a:rPr b="0" lang="en-US" sz="2800" spc="-1" strike="noStrike">
                <a:solidFill>
                  <a:srgbClr val="000000"/>
                </a:solidFill>
                <a:latin typeface="Calibri"/>
              </a:rPr>
              <a:t>Climate Lobbying: 12</a:t>
            </a:r>
            <a:endParaRPr b="0" lang="en-US" sz="2800" spc="-1" strike="noStrike">
              <a:latin typeface="Arial"/>
            </a:endParaRPr>
          </a:p>
          <a:p>
            <a:pPr>
              <a:lnSpc>
                <a:spcPct val="90000"/>
              </a:lnSpc>
              <a:spcBef>
                <a:spcPts val="1001"/>
              </a:spcBef>
              <a:tabLst>
                <a:tab algn="l" pos="0"/>
              </a:tabLst>
            </a:pPr>
            <a:r>
              <a:rPr b="0" lang="en-US" sz="2800" spc="-1" strike="noStrike">
                <a:solidFill>
                  <a:srgbClr val="000000"/>
                </a:solidFill>
                <a:latin typeface="Calibri"/>
              </a:rPr>
              <a:t>CEO Pay / Retirement: 7 </a:t>
            </a:r>
            <a:endParaRPr b="0" lang="en-US" sz="2800" spc="-1" strike="noStrike">
              <a:latin typeface="Arial"/>
            </a:endParaRPr>
          </a:p>
        </p:txBody>
      </p:sp>
      <p:pic>
        <p:nvPicPr>
          <p:cNvPr id="265" name="Content Placeholder 7" descr="A hand holding a globe&#10;&#10;Description automatically generated"/>
          <p:cNvPicPr/>
          <p:nvPr/>
        </p:nvPicPr>
        <p:blipFill>
          <a:blip r:embed="rId2"/>
          <a:stretch/>
        </p:blipFill>
        <p:spPr>
          <a:xfrm>
            <a:off x="4554360" y="1825560"/>
            <a:ext cx="7441920" cy="435096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267"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268" name="Title 2"/>
          <p:cNvSpPr/>
          <p:nvPr/>
        </p:nvSpPr>
        <p:spPr>
          <a:xfrm>
            <a:off x="914400" y="1004040"/>
            <a:ext cx="10256040" cy="672120"/>
          </a:xfrm>
          <a:prstGeom prst="rect">
            <a:avLst/>
          </a:prstGeom>
          <a:noFill/>
          <a:ln w="0">
            <a:noFill/>
          </a:ln>
        </p:spPr>
        <p:style>
          <a:lnRef idx="0"/>
          <a:fillRef idx="0"/>
          <a:effectRef idx="0"/>
          <a:fontRef idx="minor"/>
        </p:style>
        <p:txBody>
          <a:bodyPr lIns="90000" rIns="90000" tIns="45000" bIns="45000">
            <a:normAutofit/>
          </a:bodyPr>
          <a:p>
            <a:pPr>
              <a:lnSpc>
                <a:spcPct val="90000"/>
              </a:lnSpc>
            </a:pPr>
            <a:r>
              <a:rPr b="0" lang="en-US" sz="4400" spc="-1" strike="noStrike">
                <a:solidFill>
                  <a:srgbClr val="70ad47"/>
                </a:solidFill>
                <a:latin typeface="Calibri"/>
              </a:rPr>
              <a:t>Transition Planning</a:t>
            </a:r>
            <a:endParaRPr b="0" lang="en-US" sz="4400" spc="-1" strike="noStrike">
              <a:latin typeface="Arial"/>
            </a:endParaRPr>
          </a:p>
        </p:txBody>
      </p:sp>
      <p:sp>
        <p:nvSpPr>
          <p:cNvPr id="269" name="Content Placeholder 3"/>
          <p:cNvSpPr/>
          <p:nvPr/>
        </p:nvSpPr>
        <p:spPr>
          <a:xfrm>
            <a:off x="838080" y="1825560"/>
            <a:ext cx="3654000" cy="4498560"/>
          </a:xfrm>
          <a:prstGeom prst="rect">
            <a:avLst/>
          </a:prstGeom>
          <a:noFill/>
          <a:ln w="0">
            <a:noFill/>
          </a:ln>
        </p:spPr>
        <p:style>
          <a:lnRef idx="0"/>
          <a:fillRef idx="0"/>
          <a:effectRef idx="0"/>
          <a:fontRef idx="minor"/>
        </p:style>
        <p:txBody>
          <a:bodyPr lIns="90000" rIns="90000" tIns="45000" bIns="45000">
            <a:noAutofit/>
          </a:bodyPr>
          <a:p>
            <a:pPr>
              <a:lnSpc>
                <a:spcPct val="90000"/>
              </a:lnSpc>
              <a:spcBef>
                <a:spcPts val="1001"/>
              </a:spcBef>
              <a:tabLst>
                <a:tab algn="l" pos="0"/>
              </a:tabLst>
            </a:pPr>
            <a:r>
              <a:rPr b="1" lang="en-US" sz="2800" spc="-1" strike="noStrike">
                <a:solidFill>
                  <a:srgbClr val="000000"/>
                </a:solidFill>
                <a:latin typeface="Calibri"/>
              </a:rPr>
              <a:t>Shareholders asking for:</a:t>
            </a:r>
            <a:endParaRPr b="0" lang="en-US" sz="28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400" spc="-1" strike="noStrike">
                <a:solidFill>
                  <a:srgbClr val="000000"/>
                </a:solidFill>
                <a:latin typeface="Calibri"/>
              </a:rPr>
              <a:t>Adopt plans or report on preparations for a transition to a lower- or no-carbon economy</a:t>
            </a:r>
            <a:endParaRPr b="0" lang="en-US" sz="24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400" spc="-1" strike="noStrike">
                <a:solidFill>
                  <a:srgbClr val="000000"/>
                </a:solidFill>
                <a:latin typeface="Calibri"/>
              </a:rPr>
              <a:t>GHG emissions reduction</a:t>
            </a:r>
            <a:endParaRPr b="0" lang="en-US" sz="24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400" spc="-1" strike="noStrike">
                <a:solidFill>
                  <a:srgbClr val="000000"/>
                </a:solidFill>
                <a:latin typeface="Calibri"/>
              </a:rPr>
              <a:t>Science-based targets</a:t>
            </a:r>
            <a:endParaRPr b="0" lang="en-US" sz="24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400" spc="-1" strike="noStrike">
                <a:solidFill>
                  <a:srgbClr val="000000"/>
                </a:solidFill>
                <a:latin typeface="Calibri"/>
              </a:rPr>
              <a:t>Meets Paris Agreement 1.5C goal / net zero</a:t>
            </a:r>
            <a:endParaRPr b="0" lang="en-US" sz="2400" spc="-1" strike="noStrike">
              <a:latin typeface="Arial"/>
            </a:endParaRPr>
          </a:p>
          <a:p>
            <a:pPr>
              <a:lnSpc>
                <a:spcPct val="90000"/>
              </a:lnSpc>
              <a:spcBef>
                <a:spcPts val="1001"/>
              </a:spcBef>
              <a:tabLst>
                <a:tab algn="l" pos="0"/>
              </a:tabLst>
            </a:pPr>
            <a:endParaRPr b="0" lang="en-US" sz="2400" spc="-1" strike="noStrike">
              <a:latin typeface="Arial"/>
            </a:endParaRPr>
          </a:p>
          <a:p>
            <a:pPr>
              <a:lnSpc>
                <a:spcPct val="90000"/>
              </a:lnSpc>
              <a:spcBef>
                <a:spcPts val="1001"/>
              </a:spcBef>
              <a:tabLst>
                <a:tab algn="l" pos="0"/>
              </a:tabLst>
            </a:pPr>
            <a:endParaRPr b="0" lang="en-US" sz="2400" spc="-1" strike="noStrike">
              <a:latin typeface="Arial"/>
            </a:endParaRPr>
          </a:p>
        </p:txBody>
      </p:sp>
      <p:sp>
        <p:nvSpPr>
          <p:cNvPr id="270" name="Content Placeholder 4"/>
          <p:cNvSpPr/>
          <p:nvPr/>
        </p:nvSpPr>
        <p:spPr>
          <a:xfrm>
            <a:off x="4574160" y="1825560"/>
            <a:ext cx="3654000" cy="4350960"/>
          </a:xfrm>
          <a:prstGeom prst="rect">
            <a:avLst/>
          </a:prstGeom>
          <a:noFill/>
          <a:ln w="0">
            <a:noFill/>
          </a:ln>
        </p:spPr>
        <p:style>
          <a:lnRef idx="0"/>
          <a:fillRef idx="0"/>
          <a:effectRef idx="0"/>
          <a:fontRef idx="minor"/>
        </p:style>
        <p:txBody>
          <a:bodyPr lIns="90000" rIns="90000" tIns="45000" bIns="45000">
            <a:noAutofit/>
          </a:bodyPr>
          <a:p>
            <a:pPr>
              <a:lnSpc>
                <a:spcPct val="90000"/>
              </a:lnSpc>
              <a:spcBef>
                <a:spcPts val="1001"/>
              </a:spcBef>
              <a:tabLst>
                <a:tab algn="l" pos="0"/>
              </a:tabLst>
            </a:pPr>
            <a:r>
              <a:rPr b="1" lang="en-US" sz="2800" spc="-1" strike="noStrike">
                <a:solidFill>
                  <a:srgbClr val="000000"/>
                </a:solidFill>
                <a:latin typeface="Calibri"/>
              </a:rPr>
              <a:t>Best practices</a:t>
            </a:r>
            <a:endParaRPr b="0" lang="en-US" sz="28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400" spc="-1" strike="noStrike">
                <a:solidFill>
                  <a:srgbClr val="000000"/>
                </a:solidFill>
                <a:latin typeface="Calibri"/>
              </a:rPr>
              <a:t>Creates accountability</a:t>
            </a:r>
            <a:endParaRPr b="0" lang="en-US" sz="24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400" spc="-1" strike="noStrike">
                <a:solidFill>
                  <a:srgbClr val="000000"/>
                </a:solidFill>
                <a:latin typeface="Calibri"/>
              </a:rPr>
              <a:t>Integrated into business strategy</a:t>
            </a:r>
            <a:endParaRPr b="0" lang="en-US" sz="24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400" spc="-1" strike="noStrike">
                <a:solidFill>
                  <a:srgbClr val="000000"/>
                </a:solidFill>
                <a:latin typeface="Calibri"/>
              </a:rPr>
              <a:t>Is forward looking</a:t>
            </a:r>
            <a:endParaRPr b="0" lang="en-US" sz="24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400" spc="-1" strike="noStrike">
                <a:solidFill>
                  <a:srgbClr val="000000"/>
                </a:solidFill>
                <a:latin typeface="Calibri"/>
              </a:rPr>
              <a:t>Time bound and quantitative</a:t>
            </a:r>
            <a:endParaRPr b="0" lang="en-US" sz="24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400" spc="-1" strike="noStrike">
                <a:solidFill>
                  <a:srgbClr val="000000"/>
                </a:solidFill>
                <a:latin typeface="Calibri"/>
              </a:rPr>
              <a:t>Flexible and responsive</a:t>
            </a:r>
            <a:endParaRPr b="0" lang="en-US" sz="2400" spc="-1" strike="noStrike">
              <a:latin typeface="Arial"/>
            </a:endParaRPr>
          </a:p>
        </p:txBody>
      </p:sp>
      <p:pic>
        <p:nvPicPr>
          <p:cNvPr id="271" name="Picture 5" descr="A purple and white cover&#10;&#10;Description automatically generated"/>
          <p:cNvPicPr/>
          <p:nvPr/>
        </p:nvPicPr>
        <p:blipFill>
          <a:blip r:embed="rId2"/>
          <a:stretch/>
        </p:blipFill>
        <p:spPr>
          <a:xfrm>
            <a:off x="8228520" y="1340280"/>
            <a:ext cx="3580920" cy="474948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2"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273" name="Google Shape;194;p29"/>
          <p:cNvSpPr/>
          <p:nvPr/>
        </p:nvSpPr>
        <p:spPr>
          <a:xfrm>
            <a:off x="746640" y="1359720"/>
            <a:ext cx="4949640" cy="668880"/>
          </a:xfrm>
          <a:prstGeom prst="rect">
            <a:avLst/>
          </a:prstGeom>
          <a:noFill/>
          <a:ln w="0">
            <a:noFill/>
          </a:ln>
        </p:spPr>
        <p:style>
          <a:lnRef idx="0"/>
          <a:fillRef idx="0"/>
          <a:effectRef idx="0"/>
          <a:fontRef idx="minor"/>
        </p:style>
        <p:txBody>
          <a:bodyPr>
            <a:noAutofit/>
          </a:bodyPr>
          <a:p>
            <a:pPr>
              <a:lnSpc>
                <a:spcPct val="100000"/>
              </a:lnSpc>
            </a:pPr>
            <a:r>
              <a:rPr b="0" lang="en-US" sz="4000" spc="-1" strike="noStrike">
                <a:solidFill>
                  <a:srgbClr val="70ad47"/>
                </a:solidFill>
                <a:latin typeface="Calibri"/>
              </a:rPr>
              <a:t>Emissions Targets</a:t>
            </a:r>
            <a:endParaRPr b="0" lang="en-US" sz="4000" spc="-1" strike="noStrike">
              <a:latin typeface="Arial"/>
            </a:endParaRPr>
          </a:p>
        </p:txBody>
      </p:sp>
      <p:sp>
        <p:nvSpPr>
          <p:cNvPr id="274" name="TextBox 7"/>
          <p:cNvSpPr/>
          <p:nvPr/>
        </p:nvSpPr>
        <p:spPr>
          <a:xfrm>
            <a:off x="740160" y="3751200"/>
            <a:ext cx="4682160" cy="19807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n-US" sz="2400" spc="-1" strike="noStrike">
                <a:solidFill>
                  <a:srgbClr val="000000"/>
                </a:solidFill>
                <a:latin typeface="Calibri"/>
              </a:rPr>
              <a:t>Types of Emissions</a:t>
            </a:r>
            <a:endParaRPr b="0" lang="en-US" sz="2400" spc="-1" strike="noStrike">
              <a:latin typeface="Arial"/>
            </a:endParaRPr>
          </a:p>
          <a:p>
            <a:pPr>
              <a:lnSpc>
                <a:spcPct val="100000"/>
              </a:lnSpc>
            </a:pPr>
            <a:r>
              <a:rPr b="1" lang="en-US" sz="2000" spc="-1" strike="noStrike">
                <a:solidFill>
                  <a:srgbClr val="000000"/>
                </a:solidFill>
                <a:latin typeface="Calibri"/>
              </a:rPr>
              <a:t>Scope 1</a:t>
            </a:r>
            <a:r>
              <a:rPr b="0" lang="en-US" sz="2000" spc="-1" strike="noStrike">
                <a:solidFill>
                  <a:srgbClr val="000000"/>
                </a:solidFill>
                <a:latin typeface="Calibri"/>
              </a:rPr>
              <a:t>: direct operational GHGs </a:t>
            </a:r>
            <a:endParaRPr b="0" lang="en-US" sz="2000" spc="-1" strike="noStrike">
              <a:latin typeface="Arial"/>
            </a:endParaRPr>
          </a:p>
          <a:p>
            <a:pPr>
              <a:lnSpc>
                <a:spcPct val="100000"/>
              </a:lnSpc>
            </a:pPr>
            <a:r>
              <a:rPr b="1" lang="en-US" sz="2000" spc="-1" strike="noStrike">
                <a:solidFill>
                  <a:srgbClr val="000000"/>
                </a:solidFill>
                <a:latin typeface="Calibri"/>
              </a:rPr>
              <a:t>Scope 2</a:t>
            </a:r>
            <a:r>
              <a:rPr b="0" lang="en-US" sz="2000" spc="-1" strike="noStrike">
                <a:solidFill>
                  <a:srgbClr val="000000"/>
                </a:solidFill>
                <a:latin typeface="Calibri"/>
              </a:rPr>
              <a:t>: from indirect electricity purchases</a:t>
            </a:r>
            <a:endParaRPr b="0" lang="en-US" sz="2000" spc="-1" strike="noStrike">
              <a:latin typeface="Arial"/>
            </a:endParaRPr>
          </a:p>
          <a:p>
            <a:pPr>
              <a:lnSpc>
                <a:spcPct val="100000"/>
              </a:lnSpc>
            </a:pPr>
            <a:r>
              <a:rPr b="1" lang="en-US" sz="2000" spc="-1" strike="noStrike">
                <a:solidFill>
                  <a:srgbClr val="000000"/>
                </a:solidFill>
                <a:latin typeface="Calibri"/>
              </a:rPr>
              <a:t>Scope 3; </a:t>
            </a:r>
            <a:r>
              <a:rPr b="0" lang="en-US" sz="2000" spc="-1" strike="noStrike">
                <a:solidFill>
                  <a:srgbClr val="000000"/>
                </a:solidFill>
                <a:latin typeface="Calibri"/>
              </a:rPr>
              <a:t>other indirect emissions up and down the value chain that include supply chains and products </a:t>
            </a:r>
            <a:endParaRPr b="0" lang="en-US" sz="2000" spc="-1" strike="noStrike">
              <a:latin typeface="Arial"/>
            </a:endParaRPr>
          </a:p>
        </p:txBody>
      </p:sp>
      <p:graphicFrame>
        <p:nvGraphicFramePr>
          <p:cNvPr id="275" name="Table 8"/>
          <p:cNvGraphicFramePr/>
          <p:nvPr/>
        </p:nvGraphicFramePr>
        <p:xfrm>
          <a:off x="6307560" y="894240"/>
          <a:ext cx="5545440" cy="5751360"/>
        </p:xfrm>
        <a:graphic>
          <a:graphicData uri="http://schemas.openxmlformats.org/drawingml/2006/table">
            <a:tbl>
              <a:tblPr/>
              <a:tblGrid>
                <a:gridCol w="2151360"/>
                <a:gridCol w="519480"/>
                <a:gridCol w="494640"/>
                <a:gridCol w="494640"/>
                <a:gridCol w="494640"/>
                <a:gridCol w="694800"/>
                <a:gridCol w="695880"/>
              </a:tblGrid>
              <a:tr h="381960">
                <a:tc rowSpan="2">
                  <a:txBody>
                    <a:bodyPr lIns="68400" rIns="68400" tIns="0" bIns="0" anchor="ctr">
                      <a:noAutofit/>
                    </a:bodyPr>
                    <a:p>
                      <a:pPr algn="ctr">
                        <a:lnSpc>
                          <a:spcPct val="100000"/>
                        </a:lnSpc>
                      </a:pPr>
                      <a:r>
                        <a:rPr b="0" lang="en-US" sz="1600" spc="-1" strike="noStrike">
                          <a:solidFill>
                            <a:srgbClr val="000000"/>
                          </a:solidFill>
                          <a:latin typeface="Calibri"/>
                        </a:rPr>
                        <a:t>Company</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gridSpan="2">
                  <a:txBody>
                    <a:bodyPr lIns="68400" rIns="68400" tIns="0" bIns="0" anchor="ctr">
                      <a:noAutofit/>
                    </a:bodyPr>
                    <a:p>
                      <a:pPr algn="ctr">
                        <a:lnSpc>
                          <a:spcPct val="100000"/>
                        </a:lnSpc>
                      </a:pPr>
                      <a:r>
                        <a:rPr b="0" lang="en-US" sz="1600" spc="-1" strike="noStrike">
                          <a:solidFill>
                            <a:srgbClr val="000000"/>
                          </a:solidFill>
                          <a:latin typeface="Calibri"/>
                        </a:rPr>
                        <a:t>Scopes</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hMerge="1">
                  <a:tcPr marL="90000" marR="90000">
                    <a:solidFill>
                      <a:srgbClr val="729fcf"/>
                    </a:solidFill>
                  </a:tcPr>
                </a:tc>
                <a:tc gridSpan="3">
                  <a:txBody>
                    <a:bodyPr lIns="68400" rIns="68400" tIns="0" bIns="0">
                      <a:noAutofit/>
                    </a:bodyPr>
                    <a:p>
                      <a:pPr algn="ctr">
                        <a:lnSpc>
                          <a:spcPct val="100000"/>
                        </a:lnSpc>
                      </a:pPr>
                      <a:r>
                        <a:rPr b="0" lang="en-US" sz="1600" spc="-1" strike="noStrike">
                          <a:solidFill>
                            <a:srgbClr val="000000"/>
                          </a:solidFill>
                          <a:latin typeface="Calibri"/>
                        </a:rPr>
                        <a:t>Timeframe</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hMerge="1">
                  <a:tcPr marL="90000" marR="90000">
                    <a:solidFill>
                      <a:srgbClr val="729fcf"/>
                    </a:solidFill>
                  </a:tcPr>
                </a:tc>
                <a:tc hMerge="1">
                  <a:tcPr marL="90000" marR="90000">
                    <a:solidFill>
                      <a:srgbClr val="729fcf"/>
                    </a:solidFill>
                  </a:tcPr>
                </a:tc>
                <a:tc>
                  <a:txBody>
                    <a:bodyPr lIns="68400" rIns="68400" tIns="0" bIns="0">
                      <a:noAutofit/>
                    </a:bodyPr>
                    <a:p>
                      <a:pPr algn="ctr">
                        <a:lnSpc>
                          <a:spcPct val="100000"/>
                        </a:lnSpc>
                      </a:pPr>
                      <a:r>
                        <a:rPr b="0" lang="en-US" sz="1100" spc="-1" strike="noStrike">
                          <a:solidFill>
                            <a:srgbClr val="ffffff"/>
                          </a:solidFill>
                          <a:latin typeface="Calibri"/>
                        </a:rPr>
                        <a:t> </a:t>
                      </a:r>
                      <a:endParaRPr b="0" lang="en-US" sz="11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r>
              <a:tr h="1270440">
                <a:tc vMerge="1">
                  <a:tcPr marL="90000" marR="90000">
                    <a:solidFill>
                      <a:srgbClr val="729fcf"/>
                    </a:solidFill>
                  </a:tcPr>
                </a:tc>
                <a:tc>
                  <a:txBody>
                    <a:bodyPr lIns="68400" rIns="68400" tIns="0" bIns="0" anchor="ctr">
                      <a:noAutofit/>
                    </a:bodyPr>
                    <a:p>
                      <a:pPr algn="ctr">
                        <a:lnSpc>
                          <a:spcPct val="100000"/>
                        </a:lnSpc>
                      </a:pPr>
                      <a:r>
                        <a:rPr b="1" lang="en-US" sz="1200" spc="-1" strike="noStrike">
                          <a:solidFill>
                            <a:srgbClr val="000000"/>
                          </a:solidFill>
                          <a:latin typeface="Calibri"/>
                        </a:rPr>
                        <a:t>1-2</a:t>
                      </a:r>
                      <a:endParaRPr b="0" lang="en-US" sz="12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chor="ctr">
                      <a:noAutofit/>
                    </a:bodyPr>
                    <a:p>
                      <a:pPr algn="ctr">
                        <a:lnSpc>
                          <a:spcPct val="100000"/>
                        </a:lnSpc>
                      </a:pPr>
                      <a:r>
                        <a:rPr b="1" lang="en-US" sz="1200" spc="-1" strike="noStrike">
                          <a:solidFill>
                            <a:srgbClr val="000000"/>
                          </a:solidFill>
                          <a:latin typeface="Calibri"/>
                        </a:rPr>
                        <a:t>3</a:t>
                      </a:r>
                      <a:endParaRPr b="0" lang="en-US" sz="12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marL="71640" algn="ctr">
                        <a:lnSpc>
                          <a:spcPct val="100000"/>
                        </a:lnSpc>
                      </a:pPr>
                      <a:r>
                        <a:rPr b="1" lang="en-US" sz="1200" spc="-1" strike="noStrike">
                          <a:solidFill>
                            <a:srgbClr val="000000"/>
                          </a:solidFill>
                          <a:latin typeface="Calibri"/>
                        </a:rPr>
                        <a:t>Short</a:t>
                      </a:r>
                      <a:endParaRPr b="0" lang="en-US" sz="12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marL="71640" algn="ctr">
                        <a:lnSpc>
                          <a:spcPct val="100000"/>
                        </a:lnSpc>
                      </a:pPr>
                      <a:r>
                        <a:rPr b="1" lang="en-US" sz="1200" spc="-1" strike="noStrike">
                          <a:solidFill>
                            <a:srgbClr val="000000"/>
                          </a:solidFill>
                          <a:latin typeface="Calibri"/>
                        </a:rPr>
                        <a:t>Medium</a:t>
                      </a:r>
                      <a:endParaRPr b="0" lang="en-US" sz="12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marL="71640" algn="ctr">
                        <a:lnSpc>
                          <a:spcPct val="100000"/>
                        </a:lnSpc>
                      </a:pPr>
                      <a:r>
                        <a:rPr b="1" lang="en-US" sz="1200" spc="-1" strike="noStrike">
                          <a:solidFill>
                            <a:srgbClr val="000000"/>
                          </a:solidFill>
                          <a:latin typeface="Calibri"/>
                        </a:rPr>
                        <a:t>Long</a:t>
                      </a:r>
                      <a:endParaRPr b="0" lang="en-US" sz="12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marL="71640">
                        <a:lnSpc>
                          <a:spcPct val="100000"/>
                        </a:lnSpc>
                      </a:pPr>
                      <a:r>
                        <a:rPr b="1" lang="en-US" sz="1200" spc="-1" strike="noStrike">
                          <a:solidFill>
                            <a:srgbClr val="000000"/>
                          </a:solidFill>
                          <a:latin typeface="Calibri"/>
                        </a:rPr>
                        <a:t>“</a:t>
                      </a:r>
                      <a:r>
                        <a:rPr b="1" lang="en-US" sz="1200" spc="-1" strike="noStrike">
                          <a:solidFill>
                            <a:srgbClr val="000000"/>
                          </a:solidFill>
                          <a:latin typeface="Calibri"/>
                        </a:rPr>
                        <a:t>science-based”</a:t>
                      </a:r>
                      <a:endParaRPr b="0" lang="en-US" sz="12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25080">
                <a:tc>
                  <a:txBody>
                    <a:bodyPr lIns="68400" rIns="68400" tIns="0" bIns="0" anchor="ctr">
                      <a:noAutofit/>
                    </a:bodyPr>
                    <a:p>
                      <a:pPr>
                        <a:lnSpc>
                          <a:spcPct val="100000"/>
                        </a:lnSpc>
                      </a:pPr>
                      <a:r>
                        <a:rPr b="0" lang="en-US" sz="1400" spc="-1" strike="noStrike">
                          <a:solidFill>
                            <a:srgbClr val="ffffff"/>
                          </a:solidFill>
                          <a:latin typeface="Calibri"/>
                        </a:rPr>
                        <a:t>Air Transport Services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25080">
                <a:tc>
                  <a:txBody>
                    <a:bodyPr lIns="68400" rIns="68400" tIns="0" bIns="0" anchor="ctr">
                      <a:noAutofit/>
                    </a:bodyPr>
                    <a:p>
                      <a:pPr>
                        <a:lnSpc>
                          <a:spcPct val="100000"/>
                        </a:lnSpc>
                      </a:pPr>
                      <a:r>
                        <a:rPr b="0" lang="en-US" sz="1400" spc="-1" strike="noStrike">
                          <a:solidFill>
                            <a:srgbClr val="ffffff"/>
                          </a:solidFill>
                          <a:latin typeface="Calibri"/>
                        </a:rPr>
                        <a:t>American Int’l Group</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oAutofit/>
                    </a:bodyPr>
                    <a:p>
                      <a:pPr algn="ctr">
                        <a:lnSpc>
                          <a:spcPct val="100000"/>
                        </a:lnSpc>
                      </a:pPr>
                      <a:r>
                        <a:rPr b="0" lang="en-US" sz="1400" spc="-1" strike="noStrike">
                          <a:solidFill>
                            <a:srgbClr val="000000"/>
                          </a:solidFill>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latin typeface="Calibri"/>
                        </a:rPr>
                        <a:t>z</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90240">
                <a:tc>
                  <a:txBody>
                    <a:bodyPr lIns="68400" rIns="68400" tIns="0" bIns="0" anchor="ctr">
                      <a:noAutofit/>
                    </a:bodyPr>
                    <a:p>
                      <a:pPr>
                        <a:lnSpc>
                          <a:spcPct val="100000"/>
                        </a:lnSpc>
                      </a:pPr>
                      <a:r>
                        <a:rPr b="0" lang="en-US" sz="1400" spc="-1" strike="noStrike">
                          <a:solidFill>
                            <a:srgbClr val="ffffff"/>
                          </a:solidFill>
                          <a:latin typeface="Calibri"/>
                        </a:rPr>
                        <a:t>Archer-Daniels-Midland</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25080">
                <a:tc>
                  <a:txBody>
                    <a:bodyPr lIns="68400" rIns="68400" tIns="0" bIns="0" anchor="ctr">
                      <a:noAutofit/>
                    </a:bodyPr>
                    <a:p>
                      <a:pPr>
                        <a:lnSpc>
                          <a:spcPct val="100000"/>
                        </a:lnSpc>
                      </a:pPr>
                      <a:r>
                        <a:rPr b="0" lang="en-US" sz="1400" spc="-1" strike="noStrike">
                          <a:solidFill>
                            <a:srgbClr val="ffffff"/>
                          </a:solidFill>
                          <a:latin typeface="Calibri"/>
                        </a:rPr>
                        <a:t>Berry</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oAutofit/>
                    </a:bodyPr>
                    <a:p>
                      <a:pPr algn="ctr">
                        <a:lnSpc>
                          <a:spcPct val="100000"/>
                        </a:lnSpc>
                      </a:pPr>
                      <a:r>
                        <a:rPr b="0" lang="en-US" sz="1400" spc="-1" strike="noStrike">
                          <a:solidFill>
                            <a:srgbClr val="000000"/>
                          </a:solidFill>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25080">
                <a:tc>
                  <a:txBody>
                    <a:bodyPr lIns="68400" rIns="68400" tIns="0" bIns="0" anchor="ctr">
                      <a:noAutofit/>
                    </a:bodyPr>
                    <a:p>
                      <a:pPr>
                        <a:lnSpc>
                          <a:spcPct val="100000"/>
                        </a:lnSpc>
                      </a:pPr>
                      <a:r>
                        <a:rPr b="0" lang="en-US" sz="1400" spc="-1" strike="noStrike">
                          <a:solidFill>
                            <a:srgbClr val="ffffff"/>
                          </a:solidFill>
                          <a:latin typeface="Calibri"/>
                        </a:rPr>
                        <a:t>Broadcom Limited</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90240">
                <a:tc>
                  <a:txBody>
                    <a:bodyPr lIns="68400" rIns="68400" tIns="0" bIns="0" anchor="ctr">
                      <a:noAutofit/>
                    </a:bodyPr>
                    <a:p>
                      <a:pPr>
                        <a:lnSpc>
                          <a:spcPct val="100000"/>
                        </a:lnSpc>
                      </a:pPr>
                      <a:r>
                        <a:rPr b="0" lang="en-US" sz="1400" spc="-1" strike="noStrike">
                          <a:solidFill>
                            <a:srgbClr val="ffffff"/>
                          </a:solidFill>
                          <a:latin typeface="Calibri"/>
                        </a:rPr>
                        <a:t>C.H. Robinson</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90240">
                <a:tc>
                  <a:txBody>
                    <a:bodyPr lIns="68400" rIns="68400" tIns="0" bIns="0" anchor="ctr">
                      <a:noAutofit/>
                    </a:bodyPr>
                    <a:p>
                      <a:pPr>
                        <a:lnSpc>
                          <a:spcPct val="100000"/>
                        </a:lnSpc>
                      </a:pPr>
                      <a:r>
                        <a:rPr b="0" lang="en-US" sz="1400" spc="-1" strike="noStrike">
                          <a:solidFill>
                            <a:srgbClr val="ffffff"/>
                          </a:solidFill>
                          <a:latin typeface="Calibri"/>
                        </a:rPr>
                        <a:t>Centene</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25080">
                <a:tc>
                  <a:txBody>
                    <a:bodyPr lIns="68400" rIns="68400" tIns="0" bIns="0" anchor="ctr">
                      <a:noAutofit/>
                    </a:bodyPr>
                    <a:p>
                      <a:pPr>
                        <a:lnSpc>
                          <a:spcPct val="100000"/>
                        </a:lnSpc>
                      </a:pPr>
                      <a:r>
                        <a:rPr b="0" lang="en-US" sz="1400" spc="-1" strike="noStrike">
                          <a:solidFill>
                            <a:srgbClr val="ffffff"/>
                          </a:solidFill>
                          <a:latin typeface="Calibri"/>
                        </a:rPr>
                        <a:t>Chevron</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b">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25080">
                <a:tc>
                  <a:txBody>
                    <a:bodyPr lIns="68400" rIns="68400" tIns="0" bIns="0" anchor="ctr">
                      <a:noAutofit/>
                    </a:bodyPr>
                    <a:p>
                      <a:pPr>
                        <a:lnSpc>
                          <a:spcPct val="100000"/>
                        </a:lnSpc>
                      </a:pPr>
                      <a:r>
                        <a:rPr b="0" lang="en-US" sz="1400" spc="-1" strike="noStrike">
                          <a:solidFill>
                            <a:srgbClr val="ffffff"/>
                          </a:solidFill>
                          <a:latin typeface="Calibri"/>
                        </a:rPr>
                        <a:t>Cleveland-Cliffs</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b">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25080">
                <a:tc>
                  <a:txBody>
                    <a:bodyPr lIns="68400" rIns="68400" tIns="0" bIns="0" anchor="ctr">
                      <a:noAutofit/>
                    </a:bodyPr>
                    <a:p>
                      <a:pPr>
                        <a:lnSpc>
                          <a:spcPct val="100000"/>
                        </a:lnSpc>
                      </a:pPr>
                      <a:r>
                        <a:rPr b="0" lang="en-US" sz="1400" spc="-1" strike="noStrike">
                          <a:solidFill>
                            <a:srgbClr val="ffffff"/>
                          </a:solidFill>
                          <a:latin typeface="Calibri"/>
                        </a:rPr>
                        <a:t>Exxon Mobil</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b">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25080">
                <a:tc>
                  <a:txBody>
                    <a:bodyPr lIns="68400" rIns="68400" tIns="0" bIns="0" anchor="ctr">
                      <a:noAutofit/>
                    </a:bodyPr>
                    <a:p>
                      <a:pPr>
                        <a:lnSpc>
                          <a:spcPct val="100000"/>
                        </a:lnSpc>
                      </a:pPr>
                      <a:r>
                        <a:rPr b="0" lang="en-US" sz="1400" spc="-1" strike="noStrike">
                          <a:solidFill>
                            <a:srgbClr val="ffffff"/>
                          </a:solidFill>
                          <a:latin typeface="Calibri"/>
                        </a:rPr>
                        <a:t>Home Depot</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b">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27600">
                <a:tc>
                  <a:txBody>
                    <a:bodyPr lIns="68400" rIns="68400" tIns="0" bIns="0" anchor="ctr">
                      <a:noAutofit/>
                    </a:bodyPr>
                    <a:p>
                      <a:pPr>
                        <a:lnSpc>
                          <a:spcPct val="100000"/>
                        </a:lnSpc>
                      </a:pPr>
                      <a:r>
                        <a:rPr b="0" lang="en-US" sz="1400" spc="-1" strike="noStrike">
                          <a:solidFill>
                            <a:srgbClr val="ffffff"/>
                          </a:solidFill>
                          <a:latin typeface="Calibri"/>
                        </a:rPr>
                        <a:t>Illinois Tool Works</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b">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oAutofit/>
                    </a:bodyPr>
                    <a:p>
                      <a:pPr algn="ctr">
                        <a:lnSpc>
                          <a:spcPct val="100000"/>
                        </a:lnSpc>
                      </a:pPr>
                      <a:r>
                        <a:rPr b="0" lang="en-US" sz="1400" spc="-1" strike="noStrike">
                          <a:solidFill>
                            <a:srgbClr val="000000"/>
                          </a:solidFill>
                          <a:highlight>
                            <a:srgbClr val="ffffff"/>
                          </a:highlight>
                          <a:latin typeface="Calibri"/>
                        </a:rPr>
                        <a:t>X</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bl>
          </a:graphicData>
        </a:graphic>
      </p:graphicFrame>
      <p:sp>
        <p:nvSpPr>
          <p:cNvPr id="276" name="TextBox 9"/>
          <p:cNvSpPr/>
          <p:nvPr/>
        </p:nvSpPr>
        <p:spPr>
          <a:xfrm>
            <a:off x="740160" y="2106000"/>
            <a:ext cx="4247640" cy="13708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n-US" sz="2400" spc="-1" strike="noStrike">
                <a:solidFill>
                  <a:srgbClr val="000000"/>
                </a:solidFill>
                <a:latin typeface="Calibri"/>
              </a:rPr>
              <a:t>Timeline and Goals</a:t>
            </a:r>
            <a:endParaRPr b="0" lang="en-US" sz="2400" spc="-1" strike="noStrike">
              <a:latin typeface="Arial"/>
            </a:endParaRPr>
          </a:p>
          <a:p>
            <a:pPr>
              <a:lnSpc>
                <a:spcPct val="100000"/>
              </a:lnSpc>
            </a:pPr>
            <a:r>
              <a:rPr b="0" lang="en-US" sz="2000" spc="-1" strike="noStrike">
                <a:solidFill>
                  <a:srgbClr val="000000"/>
                </a:solidFill>
                <a:latin typeface="Calibri"/>
              </a:rPr>
              <a:t>Science-based targets</a:t>
            </a:r>
            <a:endParaRPr b="0" lang="en-US" sz="2000" spc="-1" strike="noStrike">
              <a:latin typeface="Arial"/>
            </a:endParaRPr>
          </a:p>
          <a:p>
            <a:pPr>
              <a:lnSpc>
                <a:spcPct val="100000"/>
              </a:lnSpc>
            </a:pPr>
            <a:r>
              <a:rPr b="0" lang="en-US" sz="2000" spc="-1" strike="noStrike">
                <a:solidFill>
                  <a:srgbClr val="000000"/>
                </a:solidFill>
                <a:latin typeface="Calibri"/>
              </a:rPr>
              <a:t>Meets Paris Agreement 1.5C goal / net zero</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102"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103" name="Google Shape;194;p29"/>
          <p:cNvSpPr/>
          <p:nvPr/>
        </p:nvSpPr>
        <p:spPr>
          <a:xfrm>
            <a:off x="4362840" y="1206360"/>
            <a:ext cx="2753280" cy="713160"/>
          </a:xfrm>
          <a:prstGeom prst="rect">
            <a:avLst/>
          </a:prstGeom>
          <a:noFill/>
          <a:ln w="0">
            <a:noFill/>
          </a:ln>
        </p:spPr>
        <p:style>
          <a:lnRef idx="0"/>
          <a:fillRef idx="0"/>
          <a:effectRef idx="0"/>
          <a:fontRef idx="minor"/>
        </p:style>
        <p:txBody>
          <a:bodyPr>
            <a:noAutofit/>
          </a:bodyPr>
          <a:p>
            <a:pPr algn="ctr">
              <a:lnSpc>
                <a:spcPct val="90000"/>
              </a:lnSpc>
            </a:pPr>
            <a:r>
              <a:rPr b="1" lang="en-US" sz="4000" spc="-1" strike="noStrike">
                <a:solidFill>
                  <a:srgbClr val="532977"/>
                </a:solidFill>
                <a:latin typeface="Calibri"/>
                <a:ea typeface="Calibri"/>
              </a:rPr>
              <a:t>Agenda</a:t>
            </a:r>
            <a:endParaRPr b="0" lang="en-US" sz="4000" spc="-1" strike="noStrike">
              <a:latin typeface="Arial"/>
            </a:endParaRPr>
          </a:p>
        </p:txBody>
      </p:sp>
      <p:sp>
        <p:nvSpPr>
          <p:cNvPr id="104" name="TextBox 3"/>
          <p:cNvSpPr/>
          <p:nvPr/>
        </p:nvSpPr>
        <p:spPr>
          <a:xfrm>
            <a:off x="6001560" y="1919880"/>
            <a:ext cx="5492520" cy="4634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n-US" sz="1700" spc="-1" strike="noStrike">
                <a:solidFill>
                  <a:srgbClr val="000000"/>
                </a:solidFill>
                <a:latin typeface="Calibri"/>
              </a:rPr>
              <a:t>✓ </a:t>
            </a:r>
            <a:r>
              <a:rPr b="1" lang="en-US" sz="1700" spc="-1" strike="noStrike">
                <a:solidFill>
                  <a:srgbClr val="000000"/>
                </a:solidFill>
                <a:latin typeface="Calibri"/>
              </a:rPr>
              <a:t>Introduction</a:t>
            </a:r>
            <a:r>
              <a:rPr b="0" lang="en-US" sz="1700" spc="-1" strike="noStrike">
                <a:solidFill>
                  <a:srgbClr val="000000"/>
                </a:solidFill>
                <a:latin typeface="Calibri"/>
              </a:rPr>
              <a:t>  (3 min)</a:t>
            </a:r>
            <a:r>
              <a:rPr b="0" lang="en-US" sz="1700" spc="-1" strike="noStrike">
                <a:solidFill>
                  <a:srgbClr val="000000"/>
                </a:solidFill>
                <a:latin typeface="Calibri"/>
              </a:rPr>
              <a:t>	</a:t>
            </a:r>
            <a:endParaRPr b="0" lang="en-US" sz="1700" spc="-1" strike="noStrike">
              <a:latin typeface="Arial"/>
            </a:endParaRPr>
          </a:p>
          <a:p>
            <a:pPr>
              <a:lnSpc>
                <a:spcPct val="100000"/>
              </a:lnSpc>
              <a:spcAft>
                <a:spcPts val="601"/>
              </a:spcAft>
            </a:pPr>
            <a:r>
              <a:rPr b="0" i="1" lang="en-US" sz="1700" spc="-1" strike="noStrike">
                <a:solidFill>
                  <a:srgbClr val="000000"/>
                </a:solidFill>
                <a:latin typeface="Calibri"/>
              </a:rPr>
              <a:t>	</a:t>
            </a:r>
            <a:r>
              <a:rPr b="0" i="1" lang="en-US" sz="1700" spc="-1" strike="noStrike">
                <a:solidFill>
                  <a:srgbClr val="000000"/>
                </a:solidFill>
                <a:latin typeface="Calibri"/>
              </a:rPr>
              <a:t>Andrew Behar, As You Sow</a:t>
            </a:r>
            <a:r>
              <a:rPr b="0" lang="en-US" sz="1700" spc="-1" strike="noStrike">
                <a:solidFill>
                  <a:srgbClr val="000000"/>
                </a:solidFill>
                <a:latin typeface="Calibri"/>
              </a:rPr>
              <a:t>	</a:t>
            </a:r>
            <a:endParaRPr b="0" lang="en-US" sz="1700" spc="-1" strike="noStrike">
              <a:latin typeface="Arial"/>
            </a:endParaRPr>
          </a:p>
          <a:p>
            <a:pPr>
              <a:lnSpc>
                <a:spcPct val="100000"/>
              </a:lnSpc>
            </a:pPr>
            <a:r>
              <a:rPr b="1" lang="en-US" sz="1700" spc="-1" strike="noStrike">
                <a:solidFill>
                  <a:srgbClr val="000000"/>
                </a:solidFill>
                <a:latin typeface="Calibri"/>
              </a:rPr>
              <a:t>✓ </a:t>
            </a:r>
            <a:r>
              <a:rPr b="1" lang="en-US" sz="1700" spc="-1" strike="noStrike">
                <a:solidFill>
                  <a:srgbClr val="000000"/>
                </a:solidFill>
                <a:latin typeface="Calibri"/>
              </a:rPr>
              <a:t>2024 Proxy Season Overview  </a:t>
            </a:r>
            <a:r>
              <a:rPr b="0" lang="en-US" sz="1700" spc="-1" strike="noStrike">
                <a:solidFill>
                  <a:srgbClr val="000000"/>
                </a:solidFill>
                <a:latin typeface="Calibri"/>
              </a:rPr>
              <a:t>(15 min)</a:t>
            </a:r>
            <a:endParaRPr b="0" lang="en-US" sz="1700" spc="-1" strike="noStrike">
              <a:latin typeface="Arial"/>
            </a:endParaRPr>
          </a:p>
          <a:p>
            <a:pPr>
              <a:lnSpc>
                <a:spcPct val="100000"/>
              </a:lnSpc>
              <a:spcAft>
                <a:spcPts val="601"/>
              </a:spcAft>
            </a:pPr>
            <a:r>
              <a:rPr b="0" i="1" lang="en-US" sz="1700" spc="-1" strike="noStrike">
                <a:solidFill>
                  <a:srgbClr val="000000"/>
                </a:solidFill>
                <a:latin typeface="Calibri"/>
              </a:rPr>
              <a:t>	</a:t>
            </a:r>
            <a:r>
              <a:rPr b="0" i="1" lang="en-US" sz="1700" spc="-1" strike="noStrike">
                <a:solidFill>
                  <a:srgbClr val="000000"/>
                </a:solidFill>
                <a:latin typeface="Calibri"/>
              </a:rPr>
              <a:t>Heidi Welsh, Si2</a:t>
            </a:r>
            <a:r>
              <a:rPr b="0" i="1" lang="en-US" sz="1700" spc="-1" strike="noStrike">
                <a:solidFill>
                  <a:srgbClr val="000000"/>
                </a:solidFill>
                <a:latin typeface="Calibri"/>
              </a:rPr>
              <a:t>	</a:t>
            </a:r>
            <a:endParaRPr b="0" lang="en-US" sz="1700" spc="-1" strike="noStrike">
              <a:latin typeface="Arial"/>
            </a:endParaRPr>
          </a:p>
          <a:p>
            <a:pPr>
              <a:lnSpc>
                <a:spcPct val="100000"/>
              </a:lnSpc>
            </a:pPr>
            <a:r>
              <a:rPr b="1" lang="en-US" sz="1700" spc="-1" strike="noStrike">
                <a:solidFill>
                  <a:srgbClr val="000000"/>
                </a:solidFill>
                <a:latin typeface="Calibri"/>
              </a:rPr>
              <a:t>✓ </a:t>
            </a:r>
            <a:r>
              <a:rPr b="1" lang="en-US" sz="1700" spc="-1" strike="noStrike">
                <a:solidFill>
                  <a:srgbClr val="000000"/>
                </a:solidFill>
                <a:latin typeface="Calibri"/>
              </a:rPr>
              <a:t>Climate &amp; Energy </a:t>
            </a:r>
            <a:r>
              <a:rPr b="0" lang="en-US" sz="1700" spc="-1" strike="noStrike">
                <a:solidFill>
                  <a:srgbClr val="000000"/>
                </a:solidFill>
                <a:latin typeface="Calibri"/>
              </a:rPr>
              <a:t>(10 min)</a:t>
            </a:r>
            <a:endParaRPr b="0" lang="en-US" sz="1700" spc="-1" strike="noStrike">
              <a:latin typeface="Arial"/>
            </a:endParaRPr>
          </a:p>
          <a:p>
            <a:pPr>
              <a:lnSpc>
                <a:spcPct val="100000"/>
              </a:lnSpc>
              <a:spcAft>
                <a:spcPts val="601"/>
              </a:spcAft>
            </a:pPr>
            <a:r>
              <a:rPr b="1" lang="en-US" sz="1700" spc="-1" strike="noStrike">
                <a:solidFill>
                  <a:srgbClr val="000000"/>
                </a:solidFill>
                <a:latin typeface="Calibri"/>
              </a:rPr>
              <a:t>	</a:t>
            </a:r>
            <a:r>
              <a:rPr b="0" i="1" lang="en-US" sz="1700" spc="-1" strike="noStrike">
                <a:solidFill>
                  <a:srgbClr val="000000"/>
                </a:solidFill>
                <a:latin typeface="Calibri"/>
              </a:rPr>
              <a:t>Michael Passoff, Proxy Impact</a:t>
            </a:r>
            <a:endParaRPr b="0" lang="en-US" sz="1700" spc="-1" strike="noStrike">
              <a:latin typeface="Arial"/>
            </a:endParaRPr>
          </a:p>
          <a:p>
            <a:pPr>
              <a:lnSpc>
                <a:spcPct val="100000"/>
              </a:lnSpc>
            </a:pPr>
            <a:r>
              <a:rPr b="1" lang="en-US" sz="1700" spc="-1" strike="noStrike">
                <a:solidFill>
                  <a:srgbClr val="000000"/>
                </a:solidFill>
                <a:latin typeface="Calibri"/>
              </a:rPr>
              <a:t>✓ </a:t>
            </a:r>
            <a:r>
              <a:rPr b="1" lang="en-US" sz="1700" spc="-1" strike="noStrike">
                <a:solidFill>
                  <a:srgbClr val="000000"/>
                </a:solidFill>
                <a:latin typeface="Calibri"/>
              </a:rPr>
              <a:t>Social Topics: Political Spending Misalignment, Reproductive &amp; Maternal Healthcare </a:t>
            </a:r>
            <a:r>
              <a:rPr b="0" lang="en-US" sz="1700" spc="-1" strike="noStrike">
                <a:solidFill>
                  <a:srgbClr val="000000"/>
                </a:solidFill>
                <a:latin typeface="Calibri"/>
              </a:rPr>
              <a:t>(10 min)</a:t>
            </a:r>
            <a:endParaRPr b="0" lang="en-US" sz="1700" spc="-1" strike="noStrike">
              <a:latin typeface="Arial"/>
            </a:endParaRPr>
          </a:p>
          <a:p>
            <a:pPr>
              <a:lnSpc>
                <a:spcPct val="100000"/>
              </a:lnSpc>
            </a:pPr>
            <a:r>
              <a:rPr b="1" lang="en-US" sz="1700" spc="-1" strike="noStrike">
                <a:solidFill>
                  <a:srgbClr val="000000"/>
                </a:solidFill>
                <a:latin typeface="Calibri"/>
              </a:rPr>
              <a:t>	</a:t>
            </a:r>
            <a:r>
              <a:rPr b="0" i="1" lang="en-US" sz="1700" spc="-1" strike="noStrike">
                <a:solidFill>
                  <a:srgbClr val="000000"/>
                </a:solidFill>
                <a:latin typeface="Calibri"/>
              </a:rPr>
              <a:t>Shelley Alpern, Rhia Ventures</a:t>
            </a:r>
            <a:endParaRPr b="0" lang="en-US" sz="1700" spc="-1" strike="noStrike">
              <a:latin typeface="Arial"/>
            </a:endParaRPr>
          </a:p>
          <a:p>
            <a:pPr>
              <a:lnSpc>
                <a:spcPct val="100000"/>
              </a:lnSpc>
            </a:pPr>
            <a:r>
              <a:rPr b="1" lang="en-US" sz="1700" spc="-1" strike="noStrike">
                <a:solidFill>
                  <a:srgbClr val="000000"/>
                </a:solidFill>
                <a:latin typeface="Calibri"/>
              </a:rPr>
              <a:t>✓ </a:t>
            </a:r>
            <a:r>
              <a:rPr b="1" lang="en-US" sz="1700" spc="-1" strike="noStrike">
                <a:solidFill>
                  <a:srgbClr val="000000"/>
                </a:solidFill>
                <a:latin typeface="Calibri"/>
              </a:rPr>
              <a:t>Q&amp;A </a:t>
            </a:r>
            <a:r>
              <a:rPr b="0" lang="en-US" sz="1700" spc="-1" strike="noStrike">
                <a:solidFill>
                  <a:srgbClr val="000000"/>
                </a:solidFill>
                <a:latin typeface="Calibri"/>
              </a:rPr>
              <a:t>(15 min)</a:t>
            </a:r>
            <a:endParaRPr b="0" lang="en-US" sz="1700" spc="-1" strike="noStrike">
              <a:latin typeface="Arial"/>
            </a:endParaRPr>
          </a:p>
          <a:p>
            <a:pPr>
              <a:lnSpc>
                <a:spcPct val="100000"/>
              </a:lnSpc>
              <a:spcAft>
                <a:spcPts val="601"/>
              </a:spcAft>
            </a:pPr>
            <a:r>
              <a:rPr b="0" i="1" lang="en-US" sz="1700" spc="-1" strike="noStrike">
                <a:solidFill>
                  <a:srgbClr val="000000"/>
                </a:solidFill>
                <a:latin typeface="Calibri"/>
              </a:rPr>
              <a:t>	</a:t>
            </a:r>
            <a:r>
              <a:rPr b="0" i="1" lang="en-US" sz="1700" spc="-1" strike="noStrike">
                <a:solidFill>
                  <a:srgbClr val="000000"/>
                </a:solidFill>
                <a:latin typeface="Calibri"/>
              </a:rPr>
              <a:t>moderated by Andrew Behar</a:t>
            </a:r>
            <a:endParaRPr b="0" lang="en-US" sz="1700" spc="-1" strike="noStrike">
              <a:latin typeface="Arial"/>
            </a:endParaRPr>
          </a:p>
          <a:p>
            <a:pPr>
              <a:lnSpc>
                <a:spcPct val="100000"/>
              </a:lnSpc>
            </a:pPr>
            <a:r>
              <a:rPr b="1" lang="en-US" sz="1700" spc="-1" strike="noStrike">
                <a:solidFill>
                  <a:srgbClr val="000000"/>
                </a:solidFill>
                <a:latin typeface="Calibri"/>
              </a:rPr>
              <a:t>✓ </a:t>
            </a:r>
            <a:r>
              <a:rPr b="1" lang="en-US" sz="1700" spc="-1" strike="noStrike">
                <a:solidFill>
                  <a:srgbClr val="000000"/>
                </a:solidFill>
                <a:latin typeface="Calibri"/>
              </a:rPr>
              <a:t>Closing Remarks </a:t>
            </a:r>
            <a:r>
              <a:rPr b="0" lang="en-US" sz="1700" spc="-1" strike="noStrike">
                <a:solidFill>
                  <a:srgbClr val="000000"/>
                </a:solidFill>
                <a:latin typeface="Calibri"/>
              </a:rPr>
              <a:t>(2 min)</a:t>
            </a:r>
            <a:endParaRPr b="0" lang="en-US" sz="1700" spc="-1" strike="noStrike">
              <a:latin typeface="Arial"/>
            </a:endParaRPr>
          </a:p>
          <a:p>
            <a:pPr>
              <a:lnSpc>
                <a:spcPct val="100000"/>
              </a:lnSpc>
              <a:spcAft>
                <a:spcPts val="601"/>
              </a:spcAft>
            </a:pPr>
            <a:r>
              <a:rPr b="0" i="1" lang="en-US" sz="1700" spc="-1" strike="noStrike">
                <a:solidFill>
                  <a:srgbClr val="000000"/>
                </a:solidFill>
                <a:latin typeface="Calibri"/>
              </a:rPr>
              <a:t>	</a:t>
            </a:r>
            <a:r>
              <a:rPr b="0" i="1" lang="en-US" sz="1700" spc="-1" strike="noStrike">
                <a:solidFill>
                  <a:srgbClr val="000000"/>
                </a:solidFill>
                <a:latin typeface="Calibri"/>
              </a:rPr>
              <a:t>Heidi Welsh, Michael Passoff, Shelley Alpern</a:t>
            </a:r>
            <a:endParaRPr b="0" lang="en-US" sz="1700" spc="-1" strike="noStrike">
              <a:latin typeface="Arial"/>
            </a:endParaRPr>
          </a:p>
          <a:p>
            <a:pPr>
              <a:lnSpc>
                <a:spcPct val="100000"/>
              </a:lnSpc>
            </a:pPr>
            <a:r>
              <a:rPr b="1" lang="en-US" sz="1700" spc="-1" strike="noStrike">
                <a:solidFill>
                  <a:srgbClr val="000000"/>
                </a:solidFill>
                <a:latin typeface="Calibri"/>
              </a:rPr>
              <a:t>✓ </a:t>
            </a:r>
            <a:r>
              <a:rPr b="1" lang="en-US" sz="1700" spc="-1" strike="noStrike">
                <a:solidFill>
                  <a:srgbClr val="000000"/>
                </a:solidFill>
                <a:latin typeface="Calibri"/>
              </a:rPr>
              <a:t>Conclusion</a:t>
            </a:r>
            <a:r>
              <a:rPr b="0" lang="en-US" sz="1700" spc="-1" strike="noStrike">
                <a:solidFill>
                  <a:srgbClr val="000000"/>
                </a:solidFill>
                <a:latin typeface="Calibri"/>
              </a:rPr>
              <a:t>  (2 min)</a:t>
            </a:r>
            <a:endParaRPr b="0" lang="en-US" sz="1700" spc="-1" strike="noStrike">
              <a:latin typeface="Arial"/>
            </a:endParaRPr>
          </a:p>
          <a:p>
            <a:pPr>
              <a:lnSpc>
                <a:spcPct val="100000"/>
              </a:lnSpc>
            </a:pPr>
            <a:r>
              <a:rPr b="0" i="1" lang="en-US" sz="1700" spc="-1" strike="noStrike">
                <a:solidFill>
                  <a:srgbClr val="000000"/>
                </a:solidFill>
                <a:latin typeface="Calibri"/>
              </a:rPr>
              <a:t>	</a:t>
            </a:r>
            <a:r>
              <a:rPr b="0" i="1" lang="en-US" sz="1700" spc="-1" strike="noStrike">
                <a:solidFill>
                  <a:srgbClr val="000000"/>
                </a:solidFill>
                <a:latin typeface="Calibri"/>
              </a:rPr>
              <a:t>Andrew Behar</a:t>
            </a:r>
            <a:endParaRPr b="0" lang="en-US" sz="1700" spc="-1" strike="noStrike">
              <a:latin typeface="Arial"/>
            </a:endParaRPr>
          </a:p>
          <a:p>
            <a:pPr>
              <a:lnSpc>
                <a:spcPct val="100000"/>
              </a:lnSpc>
            </a:pPr>
            <a:endParaRPr b="0" lang="en-US" sz="1700" spc="-1" strike="noStrike">
              <a:latin typeface="Arial"/>
            </a:endParaRPr>
          </a:p>
        </p:txBody>
      </p:sp>
      <p:pic>
        <p:nvPicPr>
          <p:cNvPr id="105" name="Picture 4" descr="A cover of a book&#10;&#10;Description automatically generated"/>
          <p:cNvPicPr/>
          <p:nvPr/>
        </p:nvPicPr>
        <p:blipFill>
          <a:blip r:embed="rId2"/>
          <a:stretch/>
        </p:blipFill>
        <p:spPr>
          <a:xfrm>
            <a:off x="1623600" y="1833840"/>
            <a:ext cx="3545640" cy="458856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278"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279" name="Title 2"/>
          <p:cNvSpPr/>
          <p:nvPr/>
        </p:nvSpPr>
        <p:spPr>
          <a:xfrm>
            <a:off x="762120" y="1018440"/>
            <a:ext cx="10515240" cy="806760"/>
          </a:xfrm>
          <a:prstGeom prst="rect">
            <a:avLst/>
          </a:prstGeom>
          <a:noFill/>
          <a:ln w="0">
            <a:noFill/>
          </a:ln>
        </p:spPr>
        <p:style>
          <a:lnRef idx="0"/>
          <a:fillRef idx="0"/>
          <a:effectRef idx="0"/>
          <a:fontRef idx="minor"/>
        </p:style>
        <p:txBody>
          <a:bodyPr lIns="90000" rIns="90000" tIns="45000" bIns="45000">
            <a:noAutofit/>
          </a:bodyPr>
          <a:p>
            <a:pPr>
              <a:lnSpc>
                <a:spcPct val="90000"/>
              </a:lnSpc>
            </a:pPr>
            <a:r>
              <a:rPr b="1" lang="en-US" sz="4400" spc="-1" strike="noStrike">
                <a:solidFill>
                  <a:srgbClr val="70ad47"/>
                </a:solidFill>
                <a:latin typeface="Calibri"/>
              </a:rPr>
              <a:t>SEC Climate Disclosure Rule</a:t>
            </a:r>
            <a:endParaRPr b="0" lang="en-US" sz="4400" spc="-1" strike="noStrike">
              <a:latin typeface="Arial"/>
            </a:endParaRPr>
          </a:p>
        </p:txBody>
      </p:sp>
      <p:sp>
        <p:nvSpPr>
          <p:cNvPr id="280" name="Content Placeholder 3"/>
          <p:cNvSpPr/>
          <p:nvPr/>
        </p:nvSpPr>
        <p:spPr>
          <a:xfrm>
            <a:off x="914400" y="1997640"/>
            <a:ext cx="5181120" cy="4350960"/>
          </a:xfrm>
          <a:prstGeom prst="rect">
            <a:avLst/>
          </a:prstGeom>
          <a:noFill/>
          <a:ln w="0">
            <a:noFill/>
          </a:ln>
        </p:spPr>
        <p:style>
          <a:lnRef idx="0"/>
          <a:fillRef idx="0"/>
          <a:effectRef idx="0"/>
          <a:fontRef idx="minor"/>
        </p:style>
        <p:txBody>
          <a:bodyPr lIns="90000" rIns="90000" tIns="45000" bIns="45000">
            <a:normAutofit/>
          </a:bodyPr>
          <a:p>
            <a:pPr>
              <a:lnSpc>
                <a:spcPct val="90000"/>
              </a:lnSpc>
              <a:spcBef>
                <a:spcPts val="1001"/>
              </a:spcBef>
              <a:tabLst>
                <a:tab algn="l" pos="0"/>
              </a:tabLst>
            </a:pPr>
            <a:r>
              <a:rPr b="1" lang="en-US" sz="2400" spc="-1" strike="noStrike">
                <a:solidFill>
                  <a:srgbClr val="000000"/>
                </a:solidFill>
                <a:latin typeface="Calibri"/>
              </a:rPr>
              <a:t>Climate related disclosure in annual reports beginning 2026:</a:t>
            </a:r>
            <a:endParaRPr b="0" lang="en-US" sz="24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200" spc="-1" strike="noStrike">
                <a:solidFill>
                  <a:srgbClr val="000000"/>
                </a:solidFill>
                <a:latin typeface="Calibri"/>
              </a:rPr>
              <a:t>Extensions for large companies, exemptions for small companies</a:t>
            </a:r>
            <a:endParaRPr b="0" lang="en-US" sz="22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200" spc="-1" strike="noStrike">
                <a:solidFill>
                  <a:srgbClr val="000000"/>
                </a:solidFill>
                <a:latin typeface="Calibri"/>
              </a:rPr>
              <a:t>Climate risk impact on company strategy, business model and outlook</a:t>
            </a:r>
            <a:endParaRPr b="0" lang="en-US" sz="22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200" spc="-1" strike="noStrike">
                <a:solidFill>
                  <a:srgbClr val="000000"/>
                </a:solidFill>
                <a:latin typeface="Calibri"/>
              </a:rPr>
              <a:t>Risk management processes: targets and goals</a:t>
            </a:r>
            <a:endParaRPr b="0" lang="en-US" sz="22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200" spc="-1" strike="noStrike">
                <a:solidFill>
                  <a:srgbClr val="000000"/>
                </a:solidFill>
                <a:latin typeface="Calibri"/>
              </a:rPr>
              <a:t>Scope 1 and 2 reporting</a:t>
            </a:r>
            <a:endParaRPr b="0" lang="en-US" sz="22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200" spc="-1" strike="noStrike">
                <a:solidFill>
                  <a:srgbClr val="000000"/>
                </a:solidFill>
                <a:latin typeface="Calibri"/>
              </a:rPr>
              <a:t>Scope 3 not required</a:t>
            </a:r>
            <a:endParaRPr b="0" lang="en-US" sz="2200" spc="-1" strike="noStrike">
              <a:latin typeface="Arial"/>
            </a:endParaRPr>
          </a:p>
          <a:p>
            <a:pPr>
              <a:lnSpc>
                <a:spcPct val="90000"/>
              </a:lnSpc>
              <a:spcBef>
                <a:spcPts val="1001"/>
              </a:spcBef>
              <a:tabLst>
                <a:tab algn="l" pos="0"/>
              </a:tabLst>
            </a:pPr>
            <a:endParaRPr b="0" lang="en-US" sz="2200" spc="-1" strike="noStrike">
              <a:latin typeface="Arial"/>
            </a:endParaRPr>
          </a:p>
        </p:txBody>
      </p:sp>
      <p:sp>
        <p:nvSpPr>
          <p:cNvPr id="281" name="Content Placeholder 4"/>
          <p:cNvSpPr/>
          <p:nvPr/>
        </p:nvSpPr>
        <p:spPr>
          <a:xfrm>
            <a:off x="6248520" y="1997640"/>
            <a:ext cx="5181120" cy="4350960"/>
          </a:xfrm>
          <a:prstGeom prst="rect">
            <a:avLst/>
          </a:prstGeom>
          <a:noFill/>
          <a:ln w="0">
            <a:noFill/>
          </a:ln>
        </p:spPr>
        <p:style>
          <a:lnRef idx="0"/>
          <a:fillRef idx="0"/>
          <a:effectRef idx="0"/>
          <a:fontRef idx="minor"/>
        </p:style>
        <p:txBody>
          <a:bodyPr lIns="90000" rIns="90000" tIns="45000" bIns="45000">
            <a:normAutofit/>
          </a:bodyPr>
          <a:p>
            <a:pPr>
              <a:lnSpc>
                <a:spcPct val="90000"/>
              </a:lnSpc>
              <a:spcBef>
                <a:spcPts val="1001"/>
              </a:spcBef>
              <a:tabLst>
                <a:tab algn="l" pos="0"/>
              </a:tabLst>
            </a:pPr>
            <a:r>
              <a:rPr b="1" lang="en-US" sz="2400" spc="-1" strike="noStrike">
                <a:solidFill>
                  <a:srgbClr val="000000"/>
                </a:solidFill>
                <a:latin typeface="Calibri"/>
              </a:rPr>
              <a:t>Key considerations:</a:t>
            </a:r>
            <a:endParaRPr b="0" lang="en-US" sz="24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200" spc="-1" strike="noStrike">
                <a:solidFill>
                  <a:srgbClr val="000000"/>
                </a:solidFill>
                <a:latin typeface="Calibri"/>
              </a:rPr>
              <a:t>Companies only have to report on what the company deems to be material.</a:t>
            </a:r>
            <a:endParaRPr b="0" lang="en-US" sz="22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200" spc="-1" strike="noStrike">
                <a:solidFill>
                  <a:srgbClr val="000000"/>
                </a:solidFill>
                <a:latin typeface="Calibri"/>
              </a:rPr>
              <a:t>Materiality is deemed to be what is of interest to investors.</a:t>
            </a:r>
            <a:endParaRPr b="0" lang="en-US" sz="22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200" spc="-1" strike="noStrike">
                <a:solidFill>
                  <a:srgbClr val="000000"/>
                </a:solidFill>
                <a:latin typeface="Calibri"/>
              </a:rPr>
              <a:t>Lots of room for shareholder engagement</a:t>
            </a:r>
            <a:endParaRPr b="0" lang="en-US" sz="22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2200" spc="-1" strike="noStrike">
                <a:solidFill>
                  <a:srgbClr val="000000"/>
                </a:solidFill>
                <a:latin typeface="Calibri"/>
              </a:rPr>
              <a:t>Lawsuits could tie up rules for years</a:t>
            </a:r>
            <a:endParaRPr b="0" lang="en-US" sz="2200" spc="-1" strike="noStrike">
              <a:latin typeface="Arial"/>
            </a:endParaRPr>
          </a:p>
        </p:txBody>
      </p:sp>
      <p:pic>
        <p:nvPicPr>
          <p:cNvPr id="282" name="Content Placeholder 7" descr="Graphical user interface, text&#10;&#10;Description automatically generated"/>
          <p:cNvPicPr/>
          <p:nvPr/>
        </p:nvPicPr>
        <p:blipFill>
          <a:blip r:embed="rId2"/>
          <a:stretch/>
        </p:blipFill>
        <p:spPr>
          <a:xfrm>
            <a:off x="5347800" y="5085360"/>
            <a:ext cx="6036120" cy="156024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284"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285" name="Title 3"/>
          <p:cNvSpPr/>
          <p:nvPr/>
        </p:nvSpPr>
        <p:spPr>
          <a:xfrm>
            <a:off x="838080" y="1153080"/>
            <a:ext cx="10515240" cy="672120"/>
          </a:xfrm>
          <a:prstGeom prst="rect">
            <a:avLst/>
          </a:prstGeom>
          <a:noFill/>
          <a:ln w="0">
            <a:noFill/>
          </a:ln>
        </p:spPr>
        <p:style>
          <a:lnRef idx="0"/>
          <a:fillRef idx="0"/>
          <a:effectRef idx="0"/>
          <a:fontRef idx="minor"/>
        </p:style>
        <p:txBody>
          <a:bodyPr lIns="90000" rIns="90000" tIns="45000" bIns="45000">
            <a:normAutofit/>
          </a:bodyPr>
          <a:p>
            <a:pPr>
              <a:lnSpc>
                <a:spcPct val="90000"/>
              </a:lnSpc>
            </a:pPr>
            <a:r>
              <a:rPr b="0" lang="en-US" sz="4400" spc="-1" strike="noStrike">
                <a:solidFill>
                  <a:srgbClr val="70ad47"/>
                </a:solidFill>
                <a:latin typeface="Calibri"/>
              </a:rPr>
              <a:t>Biodiversity</a:t>
            </a:r>
            <a:endParaRPr b="0" lang="en-US" sz="4400" spc="-1" strike="noStrike">
              <a:latin typeface="Arial"/>
            </a:endParaRPr>
          </a:p>
        </p:txBody>
      </p:sp>
      <p:sp>
        <p:nvSpPr>
          <p:cNvPr id="286" name="TextBox 3"/>
          <p:cNvSpPr/>
          <p:nvPr/>
        </p:nvSpPr>
        <p:spPr>
          <a:xfrm>
            <a:off x="8440560" y="1956600"/>
            <a:ext cx="3539880" cy="22550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Calibri"/>
              </a:rPr>
              <a:t>Impacts on the Web of Life</a:t>
            </a:r>
            <a:endParaRPr b="0" lang="en-US" sz="2400" spc="-1" strike="noStrike">
              <a:latin typeface="Arial"/>
            </a:endParaRPr>
          </a:p>
          <a:p>
            <a:pPr marL="285840" indent="-285480">
              <a:lnSpc>
                <a:spcPct val="100000"/>
              </a:lnSpc>
              <a:buClr>
                <a:srgbClr val="000000"/>
              </a:buClr>
              <a:buFont typeface="StarSymbol"/>
              <a:buChar char="-"/>
            </a:pPr>
            <a:r>
              <a:rPr b="0" lang="en-US" sz="2000" spc="-1" strike="noStrike">
                <a:solidFill>
                  <a:srgbClr val="000000"/>
                </a:solidFill>
                <a:latin typeface="Calibri"/>
              </a:rPr>
              <a:t>Pollution</a:t>
            </a:r>
            <a:endParaRPr b="0" lang="en-US" sz="2000" spc="-1" strike="noStrike">
              <a:latin typeface="Arial"/>
            </a:endParaRPr>
          </a:p>
          <a:p>
            <a:pPr marL="285840" indent="-285480">
              <a:lnSpc>
                <a:spcPct val="100000"/>
              </a:lnSpc>
              <a:buClr>
                <a:srgbClr val="000000"/>
              </a:buClr>
              <a:buFont typeface="StarSymbol"/>
              <a:buChar char="-"/>
            </a:pPr>
            <a:r>
              <a:rPr b="0" lang="en-US" sz="2000" spc="-1" strike="noStrike">
                <a:solidFill>
                  <a:srgbClr val="000000"/>
                </a:solidFill>
                <a:latin typeface="Calibri"/>
              </a:rPr>
              <a:t>Toxics</a:t>
            </a:r>
            <a:endParaRPr b="0" lang="en-US" sz="2000" spc="-1" strike="noStrike">
              <a:latin typeface="Arial"/>
            </a:endParaRPr>
          </a:p>
          <a:p>
            <a:pPr marL="285840" indent="-285480">
              <a:lnSpc>
                <a:spcPct val="100000"/>
              </a:lnSpc>
              <a:buClr>
                <a:srgbClr val="000000"/>
              </a:buClr>
              <a:buFont typeface="StarSymbol"/>
              <a:buChar char="-"/>
            </a:pPr>
            <a:r>
              <a:rPr b="0" lang="en-US" sz="2000" spc="-1" strike="noStrike">
                <a:solidFill>
                  <a:srgbClr val="000000"/>
                </a:solidFill>
                <a:latin typeface="Calibri"/>
              </a:rPr>
              <a:t>Deforestation</a:t>
            </a:r>
            <a:endParaRPr b="0" lang="en-US" sz="2000" spc="-1" strike="noStrike">
              <a:latin typeface="Arial"/>
            </a:endParaRPr>
          </a:p>
          <a:p>
            <a:pPr marL="285840" indent="-285480">
              <a:lnSpc>
                <a:spcPct val="100000"/>
              </a:lnSpc>
              <a:buClr>
                <a:srgbClr val="000000"/>
              </a:buClr>
              <a:buFont typeface="StarSymbol"/>
              <a:buChar char="-"/>
            </a:pPr>
            <a:r>
              <a:rPr b="0" lang="en-US" sz="2000" spc="-1" strike="noStrike">
                <a:solidFill>
                  <a:srgbClr val="000000"/>
                </a:solidFill>
                <a:latin typeface="Calibri"/>
              </a:rPr>
              <a:t>Habitat loss</a:t>
            </a:r>
            <a:endParaRPr b="0" lang="en-US" sz="2000" spc="-1" strike="noStrike">
              <a:latin typeface="Arial"/>
            </a:endParaRPr>
          </a:p>
          <a:p>
            <a:pPr marL="285840" indent="-285480">
              <a:lnSpc>
                <a:spcPct val="100000"/>
              </a:lnSpc>
              <a:buClr>
                <a:srgbClr val="000000"/>
              </a:buClr>
              <a:buFont typeface="StarSymbol"/>
              <a:buChar char="-"/>
            </a:pPr>
            <a:r>
              <a:rPr b="0" lang="en-US" sz="2000" spc="-1" strike="noStrike">
                <a:solidFill>
                  <a:srgbClr val="000000"/>
                </a:solidFill>
                <a:latin typeface="Calibri"/>
              </a:rPr>
              <a:t>Species loss</a:t>
            </a:r>
            <a:endParaRPr b="0" lang="en-US" sz="2000" spc="-1" strike="noStrike">
              <a:latin typeface="Arial"/>
            </a:endParaRPr>
          </a:p>
          <a:p>
            <a:pPr>
              <a:lnSpc>
                <a:spcPct val="100000"/>
              </a:lnSpc>
            </a:pPr>
            <a:endParaRPr b="0" lang="en-US" sz="2000" spc="-1" strike="noStrike">
              <a:latin typeface="Arial"/>
            </a:endParaRPr>
          </a:p>
        </p:txBody>
      </p:sp>
      <p:sp>
        <p:nvSpPr>
          <p:cNvPr id="287" name="TextBox 4"/>
          <p:cNvSpPr/>
          <p:nvPr/>
        </p:nvSpPr>
        <p:spPr>
          <a:xfrm>
            <a:off x="838080" y="2045880"/>
            <a:ext cx="3017160" cy="48578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2600" spc="-1" strike="noStrike">
                <a:solidFill>
                  <a:srgbClr val="333333"/>
                </a:solidFill>
                <a:latin typeface="Archivo"/>
              </a:rPr>
              <a:t>“</a:t>
            </a:r>
            <a:r>
              <a:rPr b="0" lang="en-US" sz="2600" spc="-1" strike="noStrike">
                <a:solidFill>
                  <a:srgbClr val="333333"/>
                </a:solidFill>
                <a:latin typeface="Archivo"/>
              </a:rPr>
              <a:t>The future of all living things on our planet, and our future prosperity, depends on the resilience of nature.” </a:t>
            </a:r>
            <a:endParaRPr b="0" lang="en-US" sz="2600" spc="-1" strike="noStrike">
              <a:latin typeface="Arial"/>
            </a:endParaRPr>
          </a:p>
          <a:p>
            <a:pPr>
              <a:lnSpc>
                <a:spcPct val="100000"/>
              </a:lnSpc>
            </a:pPr>
            <a:endParaRPr b="0" lang="en-US" sz="2600" spc="-1" strike="noStrike">
              <a:latin typeface="Arial"/>
            </a:endParaRPr>
          </a:p>
          <a:p>
            <a:pPr>
              <a:lnSpc>
                <a:spcPct val="100000"/>
              </a:lnSpc>
            </a:pPr>
            <a:endParaRPr b="0" lang="en-US" sz="2600" spc="-1" strike="noStrike">
              <a:latin typeface="Arial"/>
            </a:endParaRPr>
          </a:p>
          <a:p>
            <a:pPr>
              <a:lnSpc>
                <a:spcPct val="100000"/>
              </a:lnSpc>
            </a:pPr>
            <a:r>
              <a:rPr b="0" lang="en-US" sz="1800" spc="-1" strike="noStrike">
                <a:solidFill>
                  <a:srgbClr val="333333"/>
                </a:solidFill>
                <a:latin typeface="Archivo"/>
              </a:rPr>
              <a:t>The Taskforce on Nature-related Financial Disclosures (TNFD) </a:t>
            </a:r>
            <a:endParaRPr b="0" lang="en-US" sz="1800" spc="-1" strike="noStrike">
              <a:latin typeface="Arial"/>
            </a:endParaRPr>
          </a:p>
          <a:p>
            <a:pPr>
              <a:lnSpc>
                <a:spcPct val="100000"/>
              </a:lnSpc>
            </a:pPr>
            <a:endParaRPr b="0" lang="en-US" sz="1800" spc="-1" strike="noStrike">
              <a:latin typeface="Arial"/>
            </a:endParaRPr>
          </a:p>
        </p:txBody>
      </p:sp>
      <p:pic>
        <p:nvPicPr>
          <p:cNvPr id="288" name="Picture 5" descr=""/>
          <p:cNvPicPr/>
          <p:nvPr/>
        </p:nvPicPr>
        <p:blipFill>
          <a:blip r:embed="rId2"/>
          <a:stretch/>
        </p:blipFill>
        <p:spPr>
          <a:xfrm>
            <a:off x="4264560" y="1997640"/>
            <a:ext cx="3796920" cy="4350960"/>
          </a:xfrm>
          <a:prstGeom prst="rect">
            <a:avLst/>
          </a:prstGeom>
          <a:ln w="0">
            <a:noFill/>
          </a:ln>
        </p:spPr>
      </p:pic>
      <p:pic>
        <p:nvPicPr>
          <p:cNvPr id="289" name="Picture 6" descr="A bee on a yellow flower&#10;&#10;Description automatically generated"/>
          <p:cNvPicPr/>
          <p:nvPr/>
        </p:nvPicPr>
        <p:blipFill>
          <a:blip r:embed="rId3"/>
          <a:stretch/>
        </p:blipFill>
        <p:spPr>
          <a:xfrm>
            <a:off x="8732520" y="4166640"/>
            <a:ext cx="2755440" cy="243072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291"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pic>
        <p:nvPicPr>
          <p:cNvPr id="292" name="Google Shape;450;p59" descr=""/>
          <p:cNvPicPr/>
          <p:nvPr/>
        </p:nvPicPr>
        <p:blipFill>
          <a:blip r:embed="rId2"/>
          <a:stretch/>
        </p:blipFill>
        <p:spPr>
          <a:xfrm>
            <a:off x="3733920" y="1518120"/>
            <a:ext cx="4948560" cy="604440"/>
          </a:xfrm>
          <a:prstGeom prst="rect">
            <a:avLst/>
          </a:prstGeom>
          <a:ln w="0">
            <a:noFill/>
          </a:ln>
        </p:spPr>
      </p:pic>
      <p:sp>
        <p:nvSpPr>
          <p:cNvPr id="293" name="Google Shape;451;p59"/>
          <p:cNvSpPr/>
          <p:nvPr/>
        </p:nvSpPr>
        <p:spPr>
          <a:xfrm>
            <a:off x="1729440" y="2280240"/>
            <a:ext cx="8839080" cy="4293000"/>
          </a:xfrm>
          <a:prstGeom prst="rect">
            <a:avLst/>
          </a:prstGeom>
          <a:noFill/>
          <a:ln w="0">
            <a:noFill/>
          </a:ln>
        </p:spPr>
        <p:style>
          <a:lnRef idx="0"/>
          <a:fillRef idx="0"/>
          <a:effectRef idx="0"/>
          <a:fontRef idx="minor"/>
        </p:style>
        <p:txBody>
          <a:bodyPr>
            <a:noAutofit/>
          </a:bodyPr>
          <a:p>
            <a:pPr>
              <a:lnSpc>
                <a:spcPct val="100000"/>
              </a:lnSpc>
            </a:pPr>
            <a:r>
              <a:rPr b="1" lang="en-US" sz="1800" spc="-1" strike="noStrike">
                <a:solidFill>
                  <a:srgbClr val="002060"/>
                </a:solidFill>
                <a:latin typeface="Arial"/>
                <a:ea typeface="Arial"/>
              </a:rPr>
              <a:t>___________________________________________________________________</a:t>
            </a:r>
            <a:endParaRPr b="0" lang="en-US" sz="1800" spc="-1" strike="noStrike">
              <a:latin typeface="Arial"/>
            </a:endParaRPr>
          </a:p>
          <a:p>
            <a:pPr>
              <a:lnSpc>
                <a:spcPct val="100000"/>
              </a:lnSpc>
            </a:pPr>
            <a:r>
              <a:rPr b="0" i="1" lang="en-US" sz="1200" spc="-1" strike="noStrike">
                <a:solidFill>
                  <a:srgbClr val="002060"/>
                </a:solidFill>
                <a:latin typeface="Calibri"/>
                <a:ea typeface="Calibri"/>
              </a:rPr>
              <a:t> </a:t>
            </a:r>
            <a:endParaRPr b="0" lang="en-US" sz="1200" spc="-1" strike="noStrike">
              <a:latin typeface="Arial"/>
            </a:endParaRPr>
          </a:p>
          <a:p>
            <a:pPr algn="ctr">
              <a:lnSpc>
                <a:spcPct val="100000"/>
              </a:lnSpc>
            </a:pPr>
            <a:r>
              <a:rPr b="0" i="1" lang="en-US" sz="2400" spc="-1" strike="noStrike">
                <a:solidFill>
                  <a:srgbClr val="000000"/>
                </a:solidFill>
                <a:latin typeface="Calibri"/>
                <a:ea typeface="Calibri"/>
              </a:rPr>
              <a:t>A proxy voting and shareholder engagement service for </a:t>
            </a:r>
            <a:endParaRPr b="0" lang="en-US" sz="2400" spc="-1" strike="noStrike">
              <a:latin typeface="Arial"/>
            </a:endParaRPr>
          </a:p>
          <a:p>
            <a:pPr algn="ctr">
              <a:lnSpc>
                <a:spcPct val="100000"/>
              </a:lnSpc>
            </a:pPr>
            <a:r>
              <a:rPr b="0" i="1" lang="en-US" sz="2400" spc="-1" strike="noStrike">
                <a:solidFill>
                  <a:srgbClr val="000000"/>
                </a:solidFill>
                <a:latin typeface="Calibri"/>
                <a:ea typeface="Calibri"/>
              </a:rPr>
              <a:t>sustainable and impact investors</a:t>
            </a:r>
            <a:endParaRPr b="0" lang="en-US" sz="2400" spc="-1" strike="noStrike">
              <a:latin typeface="Arial"/>
            </a:endParaRPr>
          </a:p>
          <a:p>
            <a:pPr>
              <a:lnSpc>
                <a:spcPct val="100000"/>
              </a:lnSpc>
            </a:pPr>
            <a:endParaRPr b="0" lang="en-US" sz="2400" spc="-1" strike="noStrike">
              <a:latin typeface="Arial"/>
            </a:endParaRPr>
          </a:p>
          <a:p>
            <a:pPr lvl="2" marL="1946160" indent="-234720">
              <a:lnSpc>
                <a:spcPct val="100000"/>
              </a:lnSpc>
              <a:buClr>
                <a:srgbClr val="000000"/>
              </a:buClr>
              <a:buFont typeface="Noto Sans Symbols"/>
              <a:buChar char="✓"/>
            </a:pPr>
            <a:r>
              <a:rPr b="0" lang="en-US" sz="2000" spc="-1" strike="noStrike">
                <a:solidFill>
                  <a:srgbClr val="000000"/>
                </a:solidFill>
                <a:latin typeface="Calibri"/>
                <a:ea typeface="Calibri"/>
              </a:rPr>
              <a:t>ESG vote guidelines</a:t>
            </a:r>
            <a:endParaRPr b="0" lang="en-US" sz="2000" spc="-1" strike="noStrike">
              <a:latin typeface="Arial"/>
            </a:endParaRPr>
          </a:p>
          <a:p>
            <a:pPr marL="1711440">
              <a:lnSpc>
                <a:spcPct val="100000"/>
              </a:lnSpc>
            </a:pPr>
            <a:endParaRPr b="0" lang="en-US" sz="2000" spc="-1" strike="noStrike">
              <a:latin typeface="Arial"/>
            </a:endParaRPr>
          </a:p>
          <a:p>
            <a:pPr lvl="2" marL="1946160" indent="-234720">
              <a:lnSpc>
                <a:spcPct val="100000"/>
              </a:lnSpc>
              <a:buClr>
                <a:srgbClr val="000000"/>
              </a:buClr>
              <a:buFont typeface="Noto Sans Symbols"/>
              <a:buChar char="✓"/>
            </a:pPr>
            <a:r>
              <a:rPr b="0" lang="en-US" sz="2000" spc="-1" strike="noStrike">
                <a:solidFill>
                  <a:srgbClr val="000000"/>
                </a:solidFill>
                <a:latin typeface="Calibri"/>
                <a:ea typeface="Calibri"/>
              </a:rPr>
              <a:t>Proxy voting and reporting </a:t>
            </a:r>
            <a:endParaRPr b="0" lang="en-US" sz="2000" spc="-1" strike="noStrike">
              <a:latin typeface="Arial"/>
            </a:endParaRPr>
          </a:p>
          <a:p>
            <a:pPr marL="1711440">
              <a:lnSpc>
                <a:spcPct val="100000"/>
              </a:lnSpc>
            </a:pPr>
            <a:endParaRPr b="0" lang="en-US" sz="2000" spc="-1" strike="noStrike">
              <a:latin typeface="Arial"/>
            </a:endParaRPr>
          </a:p>
          <a:p>
            <a:pPr lvl="2" marL="1946160" indent="-234720">
              <a:lnSpc>
                <a:spcPct val="100000"/>
              </a:lnSpc>
              <a:buClr>
                <a:srgbClr val="000000"/>
              </a:buClr>
              <a:buFont typeface="Noto Sans Symbols"/>
              <a:buChar char="✓"/>
            </a:pPr>
            <a:r>
              <a:rPr b="0" lang="en-US" sz="2000" spc="-1" strike="noStrike">
                <a:solidFill>
                  <a:srgbClr val="000000"/>
                </a:solidFill>
                <a:latin typeface="Calibri"/>
                <a:ea typeface="Calibri"/>
              </a:rPr>
              <a:t>Shareholder engagement on social &amp; environmental issues</a:t>
            </a:r>
            <a:endParaRPr b="0" lang="en-US" sz="2000" spc="-1" strike="noStrike">
              <a:latin typeface="Arial"/>
            </a:endParaRPr>
          </a:p>
          <a:p>
            <a:pPr>
              <a:lnSpc>
                <a:spcPct val="100000"/>
              </a:lnSpc>
            </a:pPr>
            <a:endParaRPr b="0" lang="en-US" sz="2000" spc="-1" strike="noStrike">
              <a:latin typeface="Arial"/>
            </a:endParaRPr>
          </a:p>
          <a:p>
            <a:pPr marL="797040">
              <a:lnSpc>
                <a:spcPct val="100000"/>
              </a:lnSpc>
            </a:pPr>
            <a:endParaRPr b="0" lang="en-US" sz="2000" spc="-1" strike="noStrike">
              <a:latin typeface="Arial"/>
            </a:endParaRPr>
          </a:p>
          <a:p>
            <a:pPr marL="797040" algn="ctr">
              <a:lnSpc>
                <a:spcPct val="100000"/>
              </a:lnSpc>
            </a:pPr>
            <a:r>
              <a:rPr b="1" lang="en-US" sz="1800" spc="-1" strike="noStrike">
                <a:solidFill>
                  <a:srgbClr val="532977"/>
                </a:solidFill>
                <a:latin typeface="Calibri"/>
                <a:ea typeface="Calibri"/>
              </a:rPr>
              <a:t>	</a:t>
            </a:r>
            <a:r>
              <a:rPr b="1" lang="en-US" sz="1800" spc="-1" strike="noStrike">
                <a:solidFill>
                  <a:srgbClr val="532977"/>
                </a:solidFill>
                <a:latin typeface="Calibri"/>
                <a:ea typeface="Calibri"/>
              </a:rPr>
              <a:t>Contact </a:t>
            </a:r>
            <a:r>
              <a:rPr b="0" lang="en-US" sz="1800" spc="-1" strike="noStrike">
                <a:solidFill>
                  <a:srgbClr val="532977"/>
                </a:solidFill>
                <a:latin typeface="Calibri"/>
                <a:ea typeface="Calibri"/>
              </a:rPr>
              <a:t>Michael Passoff,</a:t>
            </a:r>
            <a:r>
              <a:rPr b="1" lang="en-US" sz="1800" spc="-1" strike="noStrike">
                <a:solidFill>
                  <a:srgbClr val="532977"/>
                </a:solidFill>
                <a:latin typeface="Calibri"/>
                <a:ea typeface="Calibri"/>
              </a:rPr>
              <a:t> </a:t>
            </a:r>
            <a:r>
              <a:rPr b="0" lang="en-US" sz="1800" spc="-1" strike="noStrike" u="sng">
                <a:solidFill>
                  <a:srgbClr val="006777"/>
                </a:solidFill>
                <a:uFillTx/>
                <a:latin typeface="Calibri"/>
                <a:ea typeface="Calibri"/>
              </a:rPr>
              <a:t>michael@proxyimpact.com</a:t>
            </a:r>
            <a:r>
              <a:rPr b="0" lang="en-US" sz="1800" spc="-1" strike="noStrike">
                <a:solidFill>
                  <a:srgbClr val="006777"/>
                </a:solidFill>
                <a:latin typeface="Calibri"/>
                <a:ea typeface="Calibri"/>
              </a:rPr>
              <a:t> </a:t>
            </a:r>
            <a:r>
              <a:rPr b="0" lang="en-US" sz="1800" spc="-1" strike="noStrike" u="sng">
                <a:solidFill>
                  <a:srgbClr val="006777"/>
                </a:solidFill>
                <a:uFillTx/>
                <a:latin typeface="Calibri"/>
                <a:ea typeface="Calibri"/>
              </a:rPr>
              <a:t>www.proxyimpact.com</a:t>
            </a:r>
            <a:endParaRPr b="0" lang="en-US" sz="1800" spc="-1" strike="noStrike">
              <a:latin typeface="Arial"/>
            </a:endParaRPr>
          </a:p>
          <a:p>
            <a:pPr marL="797040">
              <a:lnSpc>
                <a:spcPct val="100000"/>
              </a:lnSpc>
              <a:spcBef>
                <a:spcPts val="601"/>
              </a:spcBef>
            </a:pPr>
            <a:r>
              <a:rPr b="0" lang="en-US" sz="1800" spc="-1" strike="noStrike">
                <a:solidFill>
                  <a:srgbClr val="532977"/>
                </a:solidFill>
                <a:latin typeface="Calibri"/>
                <a:ea typeface="Calibri"/>
              </a:rPr>
              <a:t>	</a:t>
            </a:r>
            <a:r>
              <a:rPr b="0" lang="en-US" sz="1800" spc="-1" strike="noStrike">
                <a:solidFill>
                  <a:srgbClr val="532977"/>
                </a:solidFill>
                <a:latin typeface="Calibri"/>
                <a:ea typeface="Calibri"/>
              </a:rPr>
              <a:t>	</a:t>
            </a:r>
            <a:r>
              <a:rPr b="0" lang="en-US" sz="1800" spc="-1" strike="noStrike">
                <a:solidFill>
                  <a:srgbClr val="532977"/>
                </a:solidFill>
                <a:latin typeface="Calibri"/>
                <a:ea typeface="Calibri"/>
              </a:rPr>
              <a:t>              </a:t>
            </a:r>
            <a:r>
              <a:rPr b="0" lang="en-US" sz="1800" spc="-1" strike="noStrike">
                <a:solidFill>
                  <a:srgbClr val="532977"/>
                </a:solidFill>
                <a:latin typeface="Calibri"/>
                <a:ea typeface="Calibri"/>
              </a:rPr>
              <a:t>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295"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296" name="Google Shape;464;p61"/>
          <p:cNvSpPr/>
          <p:nvPr/>
        </p:nvSpPr>
        <p:spPr>
          <a:xfrm>
            <a:off x="773640" y="1554480"/>
            <a:ext cx="11037600" cy="1142640"/>
          </a:xfrm>
          <a:prstGeom prst="rect">
            <a:avLst/>
          </a:prstGeom>
          <a:noFill/>
          <a:ln w="0">
            <a:noFill/>
          </a:ln>
        </p:spPr>
        <p:style>
          <a:lnRef idx="0"/>
          <a:fillRef idx="0"/>
          <a:effectRef idx="0"/>
          <a:fontRef idx="minor"/>
        </p:style>
        <p:txBody>
          <a:bodyPr anchor="ctr">
            <a:noAutofit/>
          </a:bodyPr>
          <a:p>
            <a:pPr algn="ctr">
              <a:lnSpc>
                <a:spcPct val="100000"/>
              </a:lnSpc>
            </a:pPr>
            <a:r>
              <a:rPr b="1" lang="en-US" sz="4000" spc="-1" strike="noStrike">
                <a:solidFill>
                  <a:srgbClr val="532977"/>
                </a:solidFill>
                <a:latin typeface="Calibri"/>
              </a:rPr>
              <a:t>Social Topics: Political Spending Misalignment, Reproductive &amp; Maternal Healthcare  </a:t>
            </a:r>
            <a:endParaRPr b="0" lang="en-US" sz="4000" spc="-1" strike="noStrike">
              <a:latin typeface="Arial"/>
            </a:endParaRPr>
          </a:p>
          <a:p>
            <a:pPr algn="ctr">
              <a:lnSpc>
                <a:spcPct val="100000"/>
              </a:lnSpc>
            </a:pPr>
            <a:endParaRPr b="0" lang="en-US" sz="4000" spc="-1" strike="noStrike">
              <a:latin typeface="Arial"/>
            </a:endParaRPr>
          </a:p>
        </p:txBody>
      </p:sp>
      <p:sp>
        <p:nvSpPr>
          <p:cNvPr id="297" name="Google Shape;465;p61"/>
          <p:cNvSpPr/>
          <p:nvPr/>
        </p:nvSpPr>
        <p:spPr>
          <a:xfrm>
            <a:off x="5454360" y="3429000"/>
            <a:ext cx="4952520" cy="1142640"/>
          </a:xfrm>
          <a:prstGeom prst="rect">
            <a:avLst/>
          </a:prstGeom>
          <a:noFill/>
          <a:ln w="0">
            <a:noFill/>
          </a:ln>
        </p:spPr>
        <p:style>
          <a:lnRef idx="0"/>
          <a:fillRef idx="0"/>
          <a:effectRef idx="0"/>
          <a:fontRef idx="minor"/>
        </p:style>
        <p:txBody>
          <a:bodyPr>
            <a:noAutofit/>
          </a:bodyPr>
          <a:p>
            <a:pPr>
              <a:lnSpc>
                <a:spcPct val="100000"/>
              </a:lnSpc>
            </a:pPr>
            <a:r>
              <a:rPr b="1" lang="en-US" sz="2800" spc="-1" strike="noStrike">
                <a:solidFill>
                  <a:srgbClr val="532977"/>
                </a:solidFill>
                <a:latin typeface="Calibri"/>
                <a:ea typeface="Calibri"/>
              </a:rPr>
              <a:t>Shelley Alpern</a:t>
            </a:r>
            <a:endParaRPr b="0" lang="en-US" sz="2800" spc="-1" strike="noStrike">
              <a:latin typeface="Arial"/>
            </a:endParaRPr>
          </a:p>
          <a:p>
            <a:pPr>
              <a:lnSpc>
                <a:spcPct val="100000"/>
              </a:lnSpc>
            </a:pPr>
            <a:r>
              <a:rPr b="0" i="1" lang="en-US" sz="2000" spc="-1" strike="noStrike">
                <a:solidFill>
                  <a:srgbClr val="532977"/>
                </a:solidFill>
                <a:latin typeface="Calibri"/>
                <a:ea typeface="Calibri"/>
              </a:rPr>
              <a:t>Director of Corporate Engagement</a:t>
            </a:r>
            <a:endParaRPr b="0" lang="en-US" sz="2000" spc="-1" strike="noStrike">
              <a:latin typeface="Arial"/>
            </a:endParaRPr>
          </a:p>
          <a:p>
            <a:pPr>
              <a:lnSpc>
                <a:spcPct val="100000"/>
              </a:lnSpc>
            </a:pPr>
            <a:r>
              <a:rPr b="0" i="1" lang="en-US" sz="2000" spc="-1" strike="noStrike">
                <a:solidFill>
                  <a:srgbClr val="532977"/>
                </a:solidFill>
                <a:latin typeface="Calibri"/>
                <a:ea typeface="Calibri"/>
              </a:rPr>
              <a:t>Associate Vice President</a:t>
            </a:r>
            <a:endParaRPr b="0" lang="en-US" sz="2000" spc="-1" strike="noStrike">
              <a:latin typeface="Arial"/>
            </a:endParaRPr>
          </a:p>
          <a:p>
            <a:pPr>
              <a:lnSpc>
                <a:spcPct val="100000"/>
              </a:lnSpc>
            </a:pPr>
            <a:endParaRPr b="0" lang="en-US" sz="2000" spc="-1" strike="noStrike">
              <a:latin typeface="Arial"/>
            </a:endParaRPr>
          </a:p>
        </p:txBody>
      </p:sp>
      <p:pic>
        <p:nvPicPr>
          <p:cNvPr id="298" name="Picture 4" descr="A person wearing glasses and a blue shirt&#10;&#10;Description automatically generated"/>
          <p:cNvPicPr/>
          <p:nvPr/>
        </p:nvPicPr>
        <p:blipFill>
          <a:blip r:embed="rId2"/>
          <a:stretch/>
        </p:blipFill>
        <p:spPr>
          <a:xfrm>
            <a:off x="3596040" y="2588400"/>
            <a:ext cx="1748160" cy="2622600"/>
          </a:xfrm>
          <a:prstGeom prst="rect">
            <a:avLst/>
          </a:prstGeom>
          <a:ln w="0">
            <a:noFill/>
          </a:ln>
        </p:spPr>
      </p:pic>
      <p:pic>
        <p:nvPicPr>
          <p:cNvPr id="299" name="Picture 5" descr="A blue and black logo&#10;&#10;Description automatically generated"/>
          <p:cNvPicPr/>
          <p:nvPr/>
        </p:nvPicPr>
        <p:blipFill>
          <a:blip r:embed="rId3"/>
          <a:stretch/>
        </p:blipFill>
        <p:spPr>
          <a:xfrm>
            <a:off x="5454360" y="4713840"/>
            <a:ext cx="1676160" cy="49716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301"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302" name="Google Shape;330;p47"/>
          <p:cNvSpPr/>
          <p:nvPr/>
        </p:nvSpPr>
        <p:spPr>
          <a:xfrm>
            <a:off x="800280" y="1333440"/>
            <a:ext cx="10590840" cy="706680"/>
          </a:xfrm>
          <a:prstGeom prst="rect">
            <a:avLst/>
          </a:prstGeom>
          <a:noFill/>
          <a:ln w="0">
            <a:noFill/>
          </a:ln>
        </p:spPr>
        <p:style>
          <a:lnRef idx="0"/>
          <a:fillRef idx="0"/>
          <a:effectRef idx="0"/>
          <a:fontRef idx="minor"/>
        </p:style>
        <p:txBody>
          <a:bodyPr>
            <a:noAutofit/>
          </a:bodyPr>
          <a:p>
            <a:pPr algn="ctr">
              <a:lnSpc>
                <a:spcPct val="90000"/>
              </a:lnSpc>
            </a:pPr>
            <a:r>
              <a:rPr b="0" lang="en-US" sz="4000" spc="-1" strike="noStrike">
                <a:solidFill>
                  <a:srgbClr val="532977"/>
                </a:solidFill>
                <a:latin typeface="Calibri"/>
              </a:rPr>
              <a:t>Political Spending Misalignment: </a:t>
            </a:r>
            <a:endParaRPr b="0" lang="en-US" sz="4000" spc="-1" strike="noStrike">
              <a:latin typeface="Arial"/>
            </a:endParaRPr>
          </a:p>
          <a:p>
            <a:pPr algn="ctr">
              <a:lnSpc>
                <a:spcPct val="90000"/>
              </a:lnSpc>
            </a:pPr>
            <a:r>
              <a:rPr b="0" lang="en-US" sz="4000" spc="-1" strike="noStrike">
                <a:solidFill>
                  <a:srgbClr val="532977"/>
                </a:solidFill>
                <a:latin typeface="Calibri"/>
              </a:rPr>
              <a:t>How Can Companies Reduce the Conflict Between Their Spending and Their Values?</a:t>
            </a:r>
            <a:endParaRPr b="0" lang="en-US" sz="4000" spc="-1" strike="noStrike">
              <a:latin typeface="Arial"/>
            </a:endParaRPr>
          </a:p>
        </p:txBody>
      </p:sp>
      <p:pic>
        <p:nvPicPr>
          <p:cNvPr id="303" name="Graphic 3" descr="Greek Pillar outline"/>
          <p:cNvPicPr/>
          <p:nvPr/>
        </p:nvPicPr>
        <p:blipFill>
          <a:blip r:embed="rId2"/>
          <a:stretch/>
        </p:blipFill>
        <p:spPr>
          <a:xfrm>
            <a:off x="2341800" y="4189320"/>
            <a:ext cx="914040" cy="914040"/>
          </a:xfrm>
          <a:prstGeom prst="rect">
            <a:avLst/>
          </a:prstGeom>
          <a:ln w="0">
            <a:noFill/>
          </a:ln>
        </p:spPr>
      </p:pic>
      <p:pic>
        <p:nvPicPr>
          <p:cNvPr id="304" name="Graphic 4" descr="Greek Pillar outline"/>
          <p:cNvPicPr/>
          <p:nvPr/>
        </p:nvPicPr>
        <p:blipFill>
          <a:blip r:embed="rId3"/>
          <a:stretch/>
        </p:blipFill>
        <p:spPr>
          <a:xfrm>
            <a:off x="8699760" y="4189320"/>
            <a:ext cx="914040" cy="914040"/>
          </a:xfrm>
          <a:prstGeom prst="rect">
            <a:avLst/>
          </a:prstGeom>
          <a:ln w="0">
            <a:noFill/>
          </a:ln>
        </p:spPr>
      </p:pic>
      <p:pic>
        <p:nvPicPr>
          <p:cNvPr id="305" name="Graphic 5" descr="Greek Pillar outline"/>
          <p:cNvPicPr/>
          <p:nvPr/>
        </p:nvPicPr>
        <p:blipFill>
          <a:blip r:embed="rId4"/>
          <a:stretch/>
        </p:blipFill>
        <p:spPr>
          <a:xfrm>
            <a:off x="4347720" y="4189320"/>
            <a:ext cx="914040" cy="914040"/>
          </a:xfrm>
          <a:prstGeom prst="rect">
            <a:avLst/>
          </a:prstGeom>
          <a:ln w="0">
            <a:noFill/>
          </a:ln>
        </p:spPr>
      </p:pic>
      <p:pic>
        <p:nvPicPr>
          <p:cNvPr id="306" name="Graphic 6" descr="Greek Pillar outline"/>
          <p:cNvPicPr/>
          <p:nvPr/>
        </p:nvPicPr>
        <p:blipFill>
          <a:blip r:embed="rId5"/>
          <a:stretch/>
        </p:blipFill>
        <p:spPr>
          <a:xfrm>
            <a:off x="6517440" y="4189320"/>
            <a:ext cx="914040" cy="914040"/>
          </a:xfrm>
          <a:prstGeom prst="rect">
            <a:avLst/>
          </a:prstGeom>
          <a:ln w="0">
            <a:noFill/>
          </a:ln>
        </p:spPr>
      </p:pic>
      <p:sp>
        <p:nvSpPr>
          <p:cNvPr id="307" name="TextBox 7"/>
          <p:cNvSpPr/>
          <p:nvPr/>
        </p:nvSpPr>
        <p:spPr>
          <a:xfrm>
            <a:off x="1981080" y="3400560"/>
            <a:ext cx="9072360" cy="4561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532977"/>
                </a:solidFill>
                <a:latin typeface="Calibri"/>
              </a:rPr>
              <a:t>Four pillars of responsible corporate political participation</a:t>
            </a:r>
            <a:endParaRPr b="0" lang="en-US" sz="2400" spc="-1" strike="noStrike">
              <a:latin typeface="Arial"/>
            </a:endParaRPr>
          </a:p>
        </p:txBody>
      </p:sp>
      <p:sp>
        <p:nvSpPr>
          <p:cNvPr id="308" name="TextBox 8"/>
          <p:cNvSpPr/>
          <p:nvPr/>
        </p:nvSpPr>
        <p:spPr>
          <a:xfrm>
            <a:off x="1638360" y="5295960"/>
            <a:ext cx="941508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Transparency</a:t>
            </a:r>
            <a:r>
              <a:rPr b="0" lang="en-US" sz="1800" spc="-1" strike="noStrike">
                <a:solidFill>
                  <a:srgbClr val="000000"/>
                </a:solidFill>
                <a:latin typeface="Calibri"/>
              </a:rPr>
              <a:t>	</a:t>
            </a:r>
            <a:r>
              <a:rPr b="0" lang="en-US" sz="1800" spc="-1" strike="noStrike">
                <a:solidFill>
                  <a:srgbClr val="000000"/>
                </a:solidFill>
                <a:latin typeface="Calibri"/>
              </a:rPr>
              <a:t>            Governance</a:t>
            </a:r>
            <a:r>
              <a:rPr b="0" lang="en-US" sz="1800" spc="-1" strike="noStrike">
                <a:solidFill>
                  <a:srgbClr val="000000"/>
                </a:solidFill>
                <a:latin typeface="Calibri"/>
              </a:rPr>
              <a:t>	</a:t>
            </a:r>
            <a:r>
              <a:rPr b="0" lang="en-US" sz="1800" spc="-1" strike="noStrike">
                <a:solidFill>
                  <a:srgbClr val="000000"/>
                </a:solidFill>
                <a:latin typeface="Calibri"/>
              </a:rPr>
              <a:t>                     Oversight</a:t>
            </a:r>
            <a:r>
              <a:rPr b="0" lang="en-US" sz="1800" spc="-1" strike="noStrike">
                <a:solidFill>
                  <a:srgbClr val="000000"/>
                </a:solidFill>
                <a:latin typeface="Calibri"/>
              </a:rPr>
              <a:t>	</a:t>
            </a:r>
            <a:r>
              <a:rPr b="0" lang="en-US" sz="1800" spc="-1" strike="noStrike">
                <a:solidFill>
                  <a:srgbClr val="000000"/>
                </a:solidFill>
                <a:latin typeface="Calibri"/>
              </a:rPr>
              <a:t>        Accountability</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310"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pic>
        <p:nvPicPr>
          <p:cNvPr id="311" name="Content Placeholder 3" descr="A close-up of a logo&#10;&#10;Description automatically generated"/>
          <p:cNvPicPr/>
          <p:nvPr/>
        </p:nvPicPr>
        <p:blipFill>
          <a:blip r:embed="rId2"/>
          <a:stretch/>
        </p:blipFill>
        <p:spPr>
          <a:xfrm>
            <a:off x="1808640" y="3489840"/>
            <a:ext cx="10107000" cy="2952360"/>
          </a:xfrm>
          <a:prstGeom prst="rect">
            <a:avLst/>
          </a:prstGeom>
          <a:ln w="0">
            <a:noFill/>
          </a:ln>
        </p:spPr>
      </p:pic>
      <p:pic>
        <p:nvPicPr>
          <p:cNvPr id="312" name="Picture 3" descr=""/>
          <p:cNvPicPr/>
          <p:nvPr/>
        </p:nvPicPr>
        <p:blipFill>
          <a:blip r:embed="rId3"/>
          <a:stretch/>
        </p:blipFill>
        <p:spPr>
          <a:xfrm>
            <a:off x="1487160" y="1373040"/>
            <a:ext cx="2544480" cy="1994760"/>
          </a:xfrm>
          <a:prstGeom prst="rect">
            <a:avLst/>
          </a:prstGeom>
          <a:ln w="0">
            <a:noFill/>
          </a:ln>
        </p:spPr>
      </p:pic>
      <p:pic>
        <p:nvPicPr>
          <p:cNvPr id="313" name="Picture 4" descr=""/>
          <p:cNvPicPr/>
          <p:nvPr/>
        </p:nvPicPr>
        <p:blipFill>
          <a:blip r:embed="rId4"/>
          <a:stretch/>
        </p:blipFill>
        <p:spPr>
          <a:xfrm>
            <a:off x="4597560" y="1600200"/>
            <a:ext cx="2990520" cy="292320"/>
          </a:xfrm>
          <a:prstGeom prst="rect">
            <a:avLst/>
          </a:prstGeom>
          <a:ln w="0">
            <a:noFill/>
          </a:ln>
        </p:spPr>
      </p:pic>
      <p:pic>
        <p:nvPicPr>
          <p:cNvPr id="314" name="Picture 5" descr=""/>
          <p:cNvPicPr/>
          <p:nvPr/>
        </p:nvPicPr>
        <p:blipFill>
          <a:blip r:embed="rId5"/>
          <a:stretch/>
        </p:blipFill>
        <p:spPr>
          <a:xfrm>
            <a:off x="4597560" y="2007000"/>
            <a:ext cx="3233520" cy="676440"/>
          </a:xfrm>
          <a:prstGeom prst="rect">
            <a:avLst/>
          </a:prstGeom>
          <a:ln w="0">
            <a:noFill/>
          </a:ln>
        </p:spPr>
      </p:pic>
      <p:pic>
        <p:nvPicPr>
          <p:cNvPr id="315" name="Picture 6" descr=""/>
          <p:cNvPicPr/>
          <p:nvPr/>
        </p:nvPicPr>
        <p:blipFill>
          <a:blip r:embed="rId6"/>
          <a:stretch/>
        </p:blipFill>
        <p:spPr>
          <a:xfrm>
            <a:off x="8731440" y="1230840"/>
            <a:ext cx="1791720" cy="397800"/>
          </a:xfrm>
          <a:prstGeom prst="rect">
            <a:avLst/>
          </a:prstGeom>
          <a:ln w="0">
            <a:noFill/>
          </a:ln>
        </p:spPr>
      </p:pic>
      <p:pic>
        <p:nvPicPr>
          <p:cNvPr id="316" name="Picture 7" descr=""/>
          <p:cNvPicPr/>
          <p:nvPr/>
        </p:nvPicPr>
        <p:blipFill>
          <a:blip r:embed="rId7"/>
          <a:stretch/>
        </p:blipFill>
        <p:spPr>
          <a:xfrm>
            <a:off x="8925480" y="1712520"/>
            <a:ext cx="2990520" cy="940680"/>
          </a:xfrm>
          <a:prstGeom prst="rect">
            <a:avLst/>
          </a:prstGeom>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318"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pic>
        <p:nvPicPr>
          <p:cNvPr id="319" name="Picture 2" descr=""/>
          <p:cNvPicPr/>
          <p:nvPr/>
        </p:nvPicPr>
        <p:blipFill>
          <a:blip r:embed="rId2"/>
          <a:stretch/>
        </p:blipFill>
        <p:spPr>
          <a:xfrm>
            <a:off x="3708360" y="1117440"/>
            <a:ext cx="4774680" cy="462240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321"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pic>
        <p:nvPicPr>
          <p:cNvPr id="322" name="Picture 2" descr=""/>
          <p:cNvPicPr/>
          <p:nvPr/>
        </p:nvPicPr>
        <p:blipFill>
          <a:blip r:embed="rId2"/>
          <a:stretch/>
        </p:blipFill>
        <p:spPr>
          <a:xfrm>
            <a:off x="1057320" y="1287720"/>
            <a:ext cx="5556960" cy="537480"/>
          </a:xfrm>
          <a:prstGeom prst="rect">
            <a:avLst/>
          </a:prstGeom>
          <a:ln w="0">
            <a:noFill/>
          </a:ln>
        </p:spPr>
      </p:pic>
      <p:pic>
        <p:nvPicPr>
          <p:cNvPr id="323" name="Picture 3" descr="A screenshot of a document&#10;&#10;Description automatically generated"/>
          <p:cNvPicPr/>
          <p:nvPr/>
        </p:nvPicPr>
        <p:blipFill>
          <a:blip r:embed="rId3"/>
          <a:stretch/>
        </p:blipFill>
        <p:spPr>
          <a:xfrm>
            <a:off x="1695600" y="1857600"/>
            <a:ext cx="7098480" cy="440784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325"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pic>
        <p:nvPicPr>
          <p:cNvPr id="326" name="Picture 2" descr=""/>
          <p:cNvPicPr/>
          <p:nvPr/>
        </p:nvPicPr>
        <p:blipFill>
          <a:blip r:embed="rId2"/>
          <a:stretch/>
        </p:blipFill>
        <p:spPr>
          <a:xfrm>
            <a:off x="2168640" y="1405800"/>
            <a:ext cx="7854480" cy="466884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328"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329" name="Google Shape;515;p68"/>
          <p:cNvSpPr/>
          <p:nvPr/>
        </p:nvSpPr>
        <p:spPr>
          <a:xfrm>
            <a:off x="3510000" y="1137960"/>
            <a:ext cx="9143640" cy="837720"/>
          </a:xfrm>
          <a:prstGeom prst="rect">
            <a:avLst/>
          </a:prstGeom>
          <a:noFill/>
          <a:ln w="0">
            <a:solidFill>
              <a:srgbClr val="62308e"/>
            </a:solidFill>
          </a:ln>
        </p:spPr>
        <p:style>
          <a:lnRef idx="0"/>
          <a:fillRef idx="0"/>
          <a:effectRef idx="0"/>
          <a:fontRef idx="minor"/>
        </p:style>
        <p:txBody>
          <a:bodyPr>
            <a:noAutofit/>
          </a:bodyPr>
          <a:p>
            <a:pPr>
              <a:lnSpc>
                <a:spcPct val="90000"/>
              </a:lnSpc>
            </a:pPr>
            <a:r>
              <a:rPr b="1" lang="en-US" sz="4000" spc="-1" strike="noStrike">
                <a:solidFill>
                  <a:srgbClr val="62308e"/>
                </a:solidFill>
                <a:latin typeface="Calibri"/>
                <a:ea typeface="Calibri"/>
              </a:rPr>
              <a:t>Questions and Answers</a:t>
            </a:r>
            <a:endParaRPr b="0" lang="en-US" sz="4000" spc="-1" strike="noStrike">
              <a:latin typeface="Arial"/>
            </a:endParaRPr>
          </a:p>
        </p:txBody>
      </p:sp>
      <p:sp>
        <p:nvSpPr>
          <p:cNvPr id="330" name="Google Shape;516;p68"/>
          <p:cNvSpPr/>
          <p:nvPr/>
        </p:nvSpPr>
        <p:spPr>
          <a:xfrm>
            <a:off x="5852880" y="2077200"/>
            <a:ext cx="2765160" cy="3885840"/>
          </a:xfrm>
          <a:prstGeom prst="rect">
            <a:avLst/>
          </a:prstGeom>
          <a:noFill/>
          <a:ln w="0">
            <a:noFill/>
          </a:ln>
        </p:spPr>
        <p:style>
          <a:lnRef idx="0"/>
          <a:fillRef idx="0"/>
          <a:effectRef idx="0"/>
          <a:fontRef idx="minor"/>
        </p:style>
        <p:txBody>
          <a:bodyPr>
            <a:noAutofit/>
          </a:bodyPr>
          <a:p>
            <a:pPr marL="343080" indent="-342720">
              <a:lnSpc>
                <a:spcPct val="90000"/>
              </a:lnSpc>
              <a:spcBef>
                <a:spcPts val="1001"/>
              </a:spcBef>
              <a:buClr>
                <a:srgbClr val="be151b"/>
              </a:buClr>
              <a:buFont typeface="Arial"/>
              <a:buChar char="•"/>
            </a:pPr>
            <a:r>
              <a:rPr b="0" lang="en-US" sz="2200" spc="-1" strike="noStrike">
                <a:solidFill>
                  <a:srgbClr val="be151b"/>
                </a:solidFill>
                <a:latin typeface="Calibri"/>
                <a:ea typeface="Calibri"/>
              </a:rPr>
              <a:t>Use the Q&amp;A window to send us your questions</a:t>
            </a:r>
            <a:endParaRPr b="0" lang="en-US" sz="2200" spc="-1" strike="noStrike">
              <a:latin typeface="Arial"/>
            </a:endParaRPr>
          </a:p>
        </p:txBody>
      </p:sp>
      <p:sp>
        <p:nvSpPr>
          <p:cNvPr id="331" name="Google Shape;519;p68"/>
          <p:cNvSpPr/>
          <p:nvPr/>
        </p:nvSpPr>
        <p:spPr>
          <a:xfrm>
            <a:off x="3611520" y="3426840"/>
            <a:ext cx="2389680" cy="1076040"/>
          </a:xfrm>
          <a:prstGeom prst="rect">
            <a:avLst/>
          </a:prstGeom>
          <a:noFill/>
          <a:ln w="0">
            <a:noFill/>
          </a:ln>
        </p:spPr>
        <p:style>
          <a:lnRef idx="0"/>
          <a:fillRef idx="0"/>
          <a:effectRef idx="0"/>
          <a:fontRef idx="minor"/>
        </p:style>
        <p:txBody>
          <a:bodyPr>
            <a:noAutofit/>
          </a:bodyPr>
          <a:p>
            <a:pPr>
              <a:lnSpc>
                <a:spcPct val="100000"/>
              </a:lnSpc>
            </a:pPr>
            <a:r>
              <a:rPr b="1" lang="en-US" sz="1600" spc="-1" strike="noStrike">
                <a:solidFill>
                  <a:srgbClr val="532977"/>
                </a:solidFill>
                <a:latin typeface="Calibri"/>
                <a:ea typeface="Calibri"/>
              </a:rPr>
              <a:t>Heidi Welsh</a:t>
            </a:r>
            <a:r>
              <a:rPr b="0" lang="en-US" sz="1600" spc="-1" strike="noStrike">
                <a:solidFill>
                  <a:srgbClr val="532977"/>
                </a:solidFill>
                <a:latin typeface="Calibri"/>
                <a:ea typeface="Calibri"/>
              </a:rPr>
              <a:t> </a:t>
            </a:r>
            <a:endParaRPr b="0" lang="en-US" sz="1600" spc="-1" strike="noStrike">
              <a:latin typeface="Arial"/>
            </a:endParaRPr>
          </a:p>
          <a:p>
            <a:pPr>
              <a:lnSpc>
                <a:spcPct val="100000"/>
              </a:lnSpc>
            </a:pPr>
            <a:r>
              <a:rPr b="0" lang="en-US" sz="1600" spc="-1" strike="noStrike">
                <a:solidFill>
                  <a:srgbClr val="532977"/>
                </a:solidFill>
                <a:latin typeface="Calibri"/>
                <a:ea typeface="Calibri"/>
              </a:rPr>
              <a:t>Sustainable Investments Institute (Si2)</a:t>
            </a:r>
            <a:endParaRPr b="0" lang="en-US" sz="1600" spc="-1" strike="noStrike">
              <a:latin typeface="Arial"/>
            </a:endParaRPr>
          </a:p>
        </p:txBody>
      </p:sp>
      <p:sp>
        <p:nvSpPr>
          <p:cNvPr id="332" name="Google Shape;520;p68"/>
          <p:cNvSpPr/>
          <p:nvPr/>
        </p:nvSpPr>
        <p:spPr>
          <a:xfrm>
            <a:off x="1334160" y="3474360"/>
            <a:ext cx="1998360" cy="583920"/>
          </a:xfrm>
          <a:prstGeom prst="rect">
            <a:avLst/>
          </a:prstGeom>
          <a:noFill/>
          <a:ln w="0">
            <a:noFill/>
          </a:ln>
        </p:spPr>
        <p:style>
          <a:lnRef idx="0"/>
          <a:fillRef idx="0"/>
          <a:effectRef idx="0"/>
          <a:fontRef idx="minor"/>
        </p:style>
        <p:txBody>
          <a:bodyPr>
            <a:noAutofit/>
          </a:bodyPr>
          <a:p>
            <a:pPr>
              <a:lnSpc>
                <a:spcPct val="100000"/>
              </a:lnSpc>
            </a:pPr>
            <a:r>
              <a:rPr b="1" lang="en-US" sz="1600" spc="-1" strike="noStrike">
                <a:solidFill>
                  <a:srgbClr val="532977"/>
                </a:solidFill>
                <a:latin typeface="Calibri"/>
                <a:ea typeface="Calibri"/>
              </a:rPr>
              <a:t>Michael Passoff</a:t>
            </a:r>
            <a:endParaRPr b="0" lang="en-US" sz="1600" spc="-1" strike="noStrike">
              <a:latin typeface="Arial"/>
            </a:endParaRPr>
          </a:p>
          <a:p>
            <a:pPr>
              <a:lnSpc>
                <a:spcPct val="100000"/>
              </a:lnSpc>
            </a:pPr>
            <a:r>
              <a:rPr b="0" lang="en-US" sz="1600" spc="-1" strike="noStrike">
                <a:solidFill>
                  <a:srgbClr val="532977"/>
                </a:solidFill>
                <a:latin typeface="Calibri"/>
                <a:ea typeface="Calibri"/>
              </a:rPr>
              <a:t>Proxy Impact</a:t>
            </a:r>
            <a:endParaRPr b="0" lang="en-US" sz="1600" spc="-1" strike="noStrike">
              <a:latin typeface="Arial"/>
            </a:endParaRPr>
          </a:p>
        </p:txBody>
      </p:sp>
      <p:sp>
        <p:nvSpPr>
          <p:cNvPr id="333" name="TextBox 6"/>
          <p:cNvSpPr/>
          <p:nvPr/>
        </p:nvSpPr>
        <p:spPr>
          <a:xfrm>
            <a:off x="2471400" y="5892480"/>
            <a:ext cx="1394280" cy="5770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600" spc="-1" strike="noStrike">
                <a:solidFill>
                  <a:srgbClr val="532977"/>
                </a:solidFill>
                <a:latin typeface="Calibri"/>
              </a:rPr>
              <a:t>Shelley Alpern</a:t>
            </a:r>
            <a:endParaRPr b="0" lang="en-US" sz="1600" spc="-1" strike="noStrike">
              <a:latin typeface="Arial"/>
            </a:endParaRPr>
          </a:p>
          <a:p>
            <a:pPr>
              <a:lnSpc>
                <a:spcPct val="100000"/>
              </a:lnSpc>
            </a:pPr>
            <a:r>
              <a:rPr b="0" lang="en-US" sz="1600" spc="-1" strike="noStrike">
                <a:solidFill>
                  <a:srgbClr val="532977"/>
                </a:solidFill>
                <a:latin typeface="Calibri"/>
              </a:rPr>
              <a:t>Rhia Ventures</a:t>
            </a:r>
            <a:endParaRPr b="0" lang="en-US" sz="1600" spc="-1" strike="noStrike">
              <a:latin typeface="Arial"/>
            </a:endParaRPr>
          </a:p>
        </p:txBody>
      </p:sp>
      <p:pic>
        <p:nvPicPr>
          <p:cNvPr id="334" name="Google Shape;1042;p49" descr=""/>
          <p:cNvPicPr/>
          <p:nvPr/>
        </p:nvPicPr>
        <p:blipFill>
          <a:blip r:embed="rId2"/>
          <a:stretch/>
        </p:blipFill>
        <p:spPr>
          <a:xfrm>
            <a:off x="8826120" y="1917360"/>
            <a:ext cx="2765160" cy="4891680"/>
          </a:xfrm>
          <a:prstGeom prst="rect">
            <a:avLst/>
          </a:prstGeom>
          <a:ln w="0">
            <a:noFill/>
          </a:ln>
          <a:effectLst>
            <a:outerShdw algn="tl" blurRad="291960" dir="2700000" dist="139498" rotWithShape="0">
              <a:srgbClr val="333333">
                <a:alpha val="64000"/>
              </a:srgbClr>
            </a:outerShdw>
          </a:effectLst>
        </p:spPr>
      </p:pic>
      <p:sp>
        <p:nvSpPr>
          <p:cNvPr id="335" name="Google Shape;523;p68"/>
          <p:cNvSpPr/>
          <p:nvPr/>
        </p:nvSpPr>
        <p:spPr>
          <a:xfrm>
            <a:off x="6830640" y="4051800"/>
            <a:ext cx="2057040" cy="752040"/>
          </a:xfrm>
          <a:prstGeom prst="rightArrow">
            <a:avLst>
              <a:gd name="adj1" fmla="val 50000"/>
              <a:gd name="adj2" fmla="val 50000"/>
            </a:avLst>
          </a:prstGeom>
          <a:solidFill>
            <a:srgbClr val="be151b"/>
          </a:solidFill>
          <a:ln w="12700">
            <a:solidFill>
              <a:srgbClr val="62308e"/>
            </a:solidFill>
            <a:miter/>
          </a:ln>
          <a:effectLst>
            <a:outerShdw blurRad="39960" dir="5400000" dist="23040" rotWithShape="0">
              <a:srgbClr val="808080">
                <a:alpha val="35000"/>
              </a:srgbClr>
            </a:outerShdw>
          </a:effectLst>
        </p:spPr>
        <p:style>
          <a:lnRef idx="0"/>
          <a:fillRef idx="0"/>
          <a:effectRef idx="0"/>
          <a:fontRef idx="minor"/>
        </p:style>
        <p:txBody>
          <a:bodyPr anchor="ctr">
            <a:noAutofit/>
          </a:bodyPr>
          <a:p>
            <a:pPr algn="ctr">
              <a:lnSpc>
                <a:spcPct val="100000"/>
              </a:lnSpc>
            </a:pPr>
            <a:r>
              <a:rPr b="1" lang="en-US" sz="2000" spc="-1" strike="noStrike">
                <a:solidFill>
                  <a:srgbClr val="ffffff"/>
                </a:solidFill>
                <a:latin typeface="Calibri"/>
                <a:ea typeface="Calibri"/>
              </a:rPr>
              <a:t>Q&amp;A Window</a:t>
            </a:r>
            <a:endParaRPr b="0" lang="en-US" sz="2000" spc="-1" strike="noStrike">
              <a:latin typeface="Arial"/>
            </a:endParaRPr>
          </a:p>
        </p:txBody>
      </p:sp>
      <p:pic>
        <p:nvPicPr>
          <p:cNvPr id="336" name="Picture 10" descr="A person wearing glasses and a blue shirt&#10;&#10;Description automatically generated"/>
          <p:cNvPicPr/>
          <p:nvPr/>
        </p:nvPicPr>
        <p:blipFill>
          <a:blip r:embed="rId3"/>
          <a:stretch/>
        </p:blipFill>
        <p:spPr>
          <a:xfrm>
            <a:off x="2749680" y="4497480"/>
            <a:ext cx="903240" cy="1354680"/>
          </a:xfrm>
          <a:prstGeom prst="rect">
            <a:avLst/>
          </a:prstGeom>
          <a:ln w="0">
            <a:noFill/>
          </a:ln>
          <a:effectLst>
            <a:outerShdw algn="ctr" blurRad="291960" dir="2700000" dist="126770" rotWithShape="0">
              <a:srgbClr val="000000">
                <a:alpha val="65000"/>
              </a:srgbClr>
            </a:outerShdw>
          </a:effectLst>
        </p:spPr>
      </p:pic>
      <p:pic>
        <p:nvPicPr>
          <p:cNvPr id="337" name="Picture 11" descr="A person wearing glasses and a scarf&#10;&#10;Description automatically generated"/>
          <p:cNvPicPr/>
          <p:nvPr/>
        </p:nvPicPr>
        <p:blipFill>
          <a:blip r:embed="rId4"/>
          <a:stretch/>
        </p:blipFill>
        <p:spPr>
          <a:xfrm>
            <a:off x="3687840" y="2060280"/>
            <a:ext cx="1043640" cy="1305000"/>
          </a:xfrm>
          <a:prstGeom prst="rect">
            <a:avLst/>
          </a:prstGeom>
          <a:ln w="0">
            <a:noFill/>
          </a:ln>
          <a:effectLst>
            <a:outerShdw algn="tl" blurRad="291960" dir="2700000" dist="139498" rotWithShape="0">
              <a:srgbClr val="333333">
                <a:alpha val="65000"/>
              </a:srgbClr>
            </a:outerShdw>
          </a:effectLst>
        </p:spPr>
      </p:pic>
      <p:pic>
        <p:nvPicPr>
          <p:cNvPr id="338" name="Picture 12" descr="A person in a blue striped shirt&#10;&#10;Description automatically generated"/>
          <p:cNvPicPr/>
          <p:nvPr/>
        </p:nvPicPr>
        <p:blipFill>
          <a:blip r:embed="rId5"/>
          <a:stretch/>
        </p:blipFill>
        <p:spPr>
          <a:xfrm>
            <a:off x="1435320" y="2077200"/>
            <a:ext cx="1337400" cy="13968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107"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108" name="Google Shape;208;p31"/>
          <p:cNvSpPr/>
          <p:nvPr/>
        </p:nvSpPr>
        <p:spPr>
          <a:xfrm>
            <a:off x="1521000" y="965880"/>
            <a:ext cx="9143640" cy="1142640"/>
          </a:xfrm>
          <a:prstGeom prst="rect">
            <a:avLst/>
          </a:prstGeom>
          <a:noFill/>
          <a:ln w="0">
            <a:noFill/>
          </a:ln>
        </p:spPr>
        <p:style>
          <a:lnRef idx="0"/>
          <a:fillRef idx="0"/>
          <a:effectRef idx="0"/>
          <a:fontRef idx="minor"/>
        </p:style>
        <p:txBody>
          <a:bodyPr anchor="ctr">
            <a:noAutofit/>
          </a:bodyPr>
          <a:p>
            <a:pPr algn="ctr">
              <a:lnSpc>
                <a:spcPct val="100000"/>
              </a:lnSpc>
            </a:pPr>
            <a:r>
              <a:rPr b="1" lang="en-US" sz="4000" spc="-1" strike="noStrike">
                <a:solidFill>
                  <a:srgbClr val="532977"/>
                </a:solidFill>
                <a:latin typeface="Calibri"/>
                <a:ea typeface="Calibri"/>
              </a:rPr>
              <a:t>General Information</a:t>
            </a:r>
            <a:endParaRPr b="0" lang="en-US" sz="4000" spc="-1" strike="noStrike">
              <a:latin typeface="Arial"/>
            </a:endParaRPr>
          </a:p>
        </p:txBody>
      </p:sp>
      <p:sp>
        <p:nvSpPr>
          <p:cNvPr id="109" name="Google Shape;209;p31"/>
          <p:cNvSpPr/>
          <p:nvPr/>
        </p:nvSpPr>
        <p:spPr>
          <a:xfrm>
            <a:off x="2133720" y="2492640"/>
            <a:ext cx="4038120" cy="3885840"/>
          </a:xfrm>
          <a:prstGeom prst="rect">
            <a:avLst/>
          </a:prstGeom>
          <a:noFill/>
          <a:ln w="0">
            <a:noFill/>
          </a:ln>
        </p:spPr>
        <p:style>
          <a:lnRef idx="0"/>
          <a:fillRef idx="0"/>
          <a:effectRef idx="0"/>
          <a:fontRef idx="minor"/>
        </p:style>
        <p:txBody>
          <a:bodyPr>
            <a:noAutofit/>
          </a:bodyPr>
          <a:p>
            <a:pPr marL="343080" indent="-342720">
              <a:lnSpc>
                <a:spcPct val="100000"/>
              </a:lnSpc>
              <a:buClr>
                <a:srgbClr val="000000"/>
              </a:buClr>
              <a:buFont typeface="Arial"/>
              <a:buChar char="•"/>
            </a:pPr>
            <a:r>
              <a:rPr b="0" lang="en-US" sz="2200" spc="-1" strike="noStrike">
                <a:solidFill>
                  <a:srgbClr val="000000"/>
                </a:solidFill>
                <a:latin typeface="Calibri"/>
                <a:ea typeface="Calibri"/>
              </a:rPr>
              <a:t>Use the Q&amp;A window to send us your questions</a:t>
            </a:r>
            <a:endParaRPr b="0" lang="en-US" sz="2200" spc="-1" strike="noStrike">
              <a:latin typeface="Arial"/>
            </a:endParaRPr>
          </a:p>
          <a:p>
            <a:pPr>
              <a:lnSpc>
                <a:spcPct val="100000"/>
              </a:lnSpc>
            </a:pPr>
            <a:endParaRPr b="0" lang="en-US" sz="2200" spc="-1" strike="noStrike">
              <a:latin typeface="Arial"/>
            </a:endParaRPr>
          </a:p>
        </p:txBody>
      </p:sp>
      <p:sp>
        <p:nvSpPr>
          <p:cNvPr id="110" name="Google Shape;211;p31"/>
          <p:cNvSpPr/>
          <p:nvPr/>
        </p:nvSpPr>
        <p:spPr>
          <a:xfrm>
            <a:off x="5064120" y="4028760"/>
            <a:ext cx="2057040" cy="752040"/>
          </a:xfrm>
          <a:prstGeom prst="rightArrow">
            <a:avLst>
              <a:gd name="adj1" fmla="val 50000"/>
              <a:gd name="adj2" fmla="val 50000"/>
            </a:avLst>
          </a:prstGeom>
          <a:solidFill>
            <a:srgbClr val="532977"/>
          </a:solidFill>
          <a:ln w="9525">
            <a:solidFill>
              <a:srgbClr val="292989"/>
            </a:solidFill>
            <a:miter/>
          </a:ln>
          <a:effectLst>
            <a:outerShdw blurRad="39960" dir="5400000" dist="23040" rotWithShape="0">
              <a:srgbClr val="808080">
                <a:alpha val="35000"/>
              </a:srgbClr>
            </a:outerShdw>
          </a:effectLst>
        </p:spPr>
        <p:style>
          <a:lnRef idx="0"/>
          <a:fillRef idx="0"/>
          <a:effectRef idx="0"/>
          <a:fontRef idx="minor"/>
        </p:style>
        <p:txBody>
          <a:bodyPr anchor="ctr">
            <a:noAutofit/>
          </a:bodyPr>
          <a:p>
            <a:pPr algn="ctr">
              <a:lnSpc>
                <a:spcPct val="100000"/>
              </a:lnSpc>
            </a:pPr>
            <a:r>
              <a:rPr b="1" lang="en-US" sz="2000" spc="-1" strike="noStrike">
                <a:solidFill>
                  <a:srgbClr val="ffffff"/>
                </a:solidFill>
                <a:latin typeface="Calibri"/>
                <a:ea typeface="Calibri"/>
              </a:rPr>
              <a:t>Q&amp;A Window</a:t>
            </a:r>
            <a:endParaRPr b="0" lang="en-US" sz="2000" spc="-1" strike="noStrike">
              <a:latin typeface="Arial"/>
            </a:endParaRPr>
          </a:p>
        </p:txBody>
      </p:sp>
      <p:sp>
        <p:nvSpPr>
          <p:cNvPr id="111" name="Google Shape;212;p31"/>
          <p:cNvSpPr/>
          <p:nvPr/>
        </p:nvSpPr>
        <p:spPr>
          <a:xfrm>
            <a:off x="2435400" y="5309280"/>
            <a:ext cx="3657240" cy="830520"/>
          </a:xfrm>
          <a:prstGeom prst="rect">
            <a:avLst/>
          </a:prstGeom>
          <a:noFill/>
          <a:ln w="0">
            <a:noFill/>
          </a:ln>
        </p:spPr>
        <p:style>
          <a:lnRef idx="0"/>
          <a:fillRef idx="0"/>
          <a:effectRef idx="0"/>
          <a:fontRef idx="minor"/>
        </p:style>
        <p:txBody>
          <a:bodyPr>
            <a:noAutofit/>
          </a:bodyPr>
          <a:p>
            <a:pPr algn="ctr">
              <a:lnSpc>
                <a:spcPct val="100000"/>
              </a:lnSpc>
            </a:pPr>
            <a:r>
              <a:rPr b="0" lang="en-US" sz="2400" spc="-1" strike="noStrike">
                <a:solidFill>
                  <a:srgbClr val="000000"/>
                </a:solidFill>
                <a:latin typeface="Calibri"/>
                <a:ea typeface="Calibri"/>
              </a:rPr>
              <a:t>Download the full report at</a:t>
            </a:r>
            <a:endParaRPr b="0" lang="en-US" sz="2400" spc="-1" strike="noStrike">
              <a:latin typeface="Arial"/>
            </a:endParaRPr>
          </a:p>
          <a:p>
            <a:pPr algn="ctr">
              <a:lnSpc>
                <a:spcPct val="100000"/>
              </a:lnSpc>
            </a:pPr>
            <a:r>
              <a:rPr b="1" lang="en-US" sz="2400" spc="-1" strike="noStrike" u="sng">
                <a:solidFill>
                  <a:srgbClr val="532977"/>
                </a:solidFill>
                <a:uFillTx/>
                <a:latin typeface="Calibri"/>
                <a:ea typeface="Calibri"/>
              </a:rPr>
              <a:t>www.proxypreview.org</a:t>
            </a:r>
            <a:endParaRPr b="0" lang="en-US" sz="2400" spc="-1" strike="noStrike">
              <a:latin typeface="Arial"/>
            </a:endParaRPr>
          </a:p>
        </p:txBody>
      </p:sp>
      <p:pic>
        <p:nvPicPr>
          <p:cNvPr id="112" name="Google Shape;1042;p49" descr=""/>
          <p:cNvPicPr/>
          <p:nvPr/>
        </p:nvPicPr>
        <p:blipFill>
          <a:blip r:embed="rId2"/>
          <a:stretch/>
        </p:blipFill>
        <p:spPr>
          <a:xfrm>
            <a:off x="7292880" y="1870200"/>
            <a:ext cx="2765160" cy="4891680"/>
          </a:xfrm>
          <a:prstGeom prst="rect">
            <a:avLst/>
          </a:prstGeom>
          <a:ln w="0">
            <a:noFill/>
          </a:ln>
          <a:effectLst>
            <a:outerShdw algn="tl" blurRad="291960" dir="2700000" dist="139498" rotWithShape="0">
              <a:srgbClr val="333333">
                <a:alpha val="64000"/>
              </a:srgbClr>
            </a:outerShdw>
          </a:effectLst>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340"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341" name="Google Shape;181;p28"/>
          <p:cNvSpPr/>
          <p:nvPr/>
        </p:nvSpPr>
        <p:spPr>
          <a:xfrm>
            <a:off x="1879920" y="1221120"/>
            <a:ext cx="8229240" cy="804600"/>
          </a:xfrm>
          <a:prstGeom prst="rect">
            <a:avLst/>
          </a:prstGeom>
          <a:noFill/>
          <a:ln w="0">
            <a:noFill/>
          </a:ln>
        </p:spPr>
        <p:style>
          <a:lnRef idx="0"/>
          <a:fillRef idx="0"/>
          <a:effectRef idx="0"/>
          <a:fontRef idx="minor"/>
        </p:style>
        <p:txBody>
          <a:bodyPr anchor="ctr">
            <a:noAutofit/>
          </a:bodyPr>
          <a:p>
            <a:pPr algn="ctr">
              <a:lnSpc>
                <a:spcPct val="100000"/>
              </a:lnSpc>
            </a:pPr>
            <a:r>
              <a:rPr b="1" lang="en-US" sz="4000" spc="-1" strike="noStrike">
                <a:solidFill>
                  <a:srgbClr val="532977"/>
                </a:solidFill>
                <a:latin typeface="Calibri"/>
                <a:ea typeface="Calibri"/>
              </a:rPr>
              <a:t>Closing Remarks</a:t>
            </a:r>
            <a:endParaRPr b="0" lang="en-US" sz="4000" spc="-1" strike="noStrike">
              <a:latin typeface="Arial"/>
            </a:endParaRPr>
          </a:p>
        </p:txBody>
      </p:sp>
      <p:sp>
        <p:nvSpPr>
          <p:cNvPr id="342" name="Google Shape;183;p28"/>
          <p:cNvSpPr/>
          <p:nvPr/>
        </p:nvSpPr>
        <p:spPr>
          <a:xfrm>
            <a:off x="1545840" y="4787280"/>
            <a:ext cx="2209320" cy="829800"/>
          </a:xfrm>
          <a:prstGeom prst="rect">
            <a:avLst/>
          </a:prstGeom>
          <a:noFill/>
          <a:ln w="0">
            <a:noFill/>
          </a:ln>
        </p:spPr>
        <p:style>
          <a:lnRef idx="0"/>
          <a:fillRef idx="0"/>
          <a:effectRef idx="0"/>
          <a:fontRef idx="minor"/>
        </p:style>
        <p:txBody>
          <a:bodyPr>
            <a:noAutofit/>
          </a:bodyPr>
          <a:p>
            <a:pPr algn="ctr">
              <a:lnSpc>
                <a:spcPct val="100000"/>
              </a:lnSpc>
            </a:pPr>
            <a:r>
              <a:rPr b="1" lang="en-US" sz="1600" spc="-1" strike="noStrike">
                <a:solidFill>
                  <a:srgbClr val="532977"/>
                </a:solidFill>
                <a:latin typeface="Calibri"/>
                <a:ea typeface="Calibri"/>
              </a:rPr>
              <a:t>Heidi Welsh</a:t>
            </a:r>
            <a:r>
              <a:rPr b="0" lang="en-US" sz="1600" spc="-1" strike="noStrike">
                <a:solidFill>
                  <a:srgbClr val="532977"/>
                </a:solidFill>
                <a:latin typeface="Calibri"/>
                <a:ea typeface="Calibri"/>
              </a:rPr>
              <a:t> </a:t>
            </a:r>
            <a:endParaRPr b="0" lang="en-US" sz="1600" spc="-1" strike="noStrike">
              <a:latin typeface="Arial"/>
            </a:endParaRPr>
          </a:p>
          <a:p>
            <a:pPr algn="ctr">
              <a:lnSpc>
                <a:spcPct val="100000"/>
              </a:lnSpc>
            </a:pPr>
            <a:r>
              <a:rPr b="0" lang="en-US" sz="1600" spc="-1" strike="noStrike">
                <a:solidFill>
                  <a:srgbClr val="532977"/>
                </a:solidFill>
                <a:latin typeface="Calibri"/>
                <a:ea typeface="Calibri"/>
              </a:rPr>
              <a:t>Sustainable Investments Institute (Si2)</a:t>
            </a:r>
            <a:endParaRPr b="0" lang="en-US" sz="1600" spc="-1" strike="noStrike">
              <a:latin typeface="Arial"/>
            </a:endParaRPr>
          </a:p>
        </p:txBody>
      </p:sp>
      <p:sp>
        <p:nvSpPr>
          <p:cNvPr id="343" name="Google Shape;184;p28"/>
          <p:cNvSpPr/>
          <p:nvPr/>
        </p:nvSpPr>
        <p:spPr>
          <a:xfrm>
            <a:off x="5145840" y="4787280"/>
            <a:ext cx="1998360" cy="583920"/>
          </a:xfrm>
          <a:prstGeom prst="rect">
            <a:avLst/>
          </a:prstGeom>
          <a:noFill/>
          <a:ln w="0">
            <a:noFill/>
          </a:ln>
        </p:spPr>
        <p:style>
          <a:lnRef idx="0"/>
          <a:fillRef idx="0"/>
          <a:effectRef idx="0"/>
          <a:fontRef idx="minor"/>
        </p:style>
        <p:txBody>
          <a:bodyPr>
            <a:noAutofit/>
          </a:bodyPr>
          <a:p>
            <a:pPr algn="ctr">
              <a:lnSpc>
                <a:spcPct val="100000"/>
              </a:lnSpc>
            </a:pPr>
            <a:r>
              <a:rPr b="1" lang="en-US" sz="1600" spc="-1" strike="noStrike">
                <a:solidFill>
                  <a:srgbClr val="532977"/>
                </a:solidFill>
                <a:latin typeface="Calibri"/>
                <a:ea typeface="Calibri"/>
              </a:rPr>
              <a:t>Michael Passoff</a:t>
            </a:r>
            <a:endParaRPr b="0" lang="en-US" sz="1600" spc="-1" strike="noStrike">
              <a:latin typeface="Arial"/>
            </a:endParaRPr>
          </a:p>
          <a:p>
            <a:pPr algn="ctr">
              <a:lnSpc>
                <a:spcPct val="100000"/>
              </a:lnSpc>
            </a:pPr>
            <a:r>
              <a:rPr b="0" lang="en-US" sz="1600" spc="-1" strike="noStrike">
                <a:solidFill>
                  <a:srgbClr val="532977"/>
                </a:solidFill>
                <a:latin typeface="Calibri"/>
                <a:ea typeface="Calibri"/>
              </a:rPr>
              <a:t>Proxy Impact</a:t>
            </a:r>
            <a:endParaRPr b="0" lang="en-US" sz="1600" spc="-1" strike="noStrike">
              <a:latin typeface="Arial"/>
            </a:endParaRPr>
          </a:p>
        </p:txBody>
      </p:sp>
      <p:pic>
        <p:nvPicPr>
          <p:cNvPr id="344" name="Picture 16" descr="A person wearing glasses and a scarf&#10;&#10;Description automatically generated"/>
          <p:cNvPicPr/>
          <p:nvPr/>
        </p:nvPicPr>
        <p:blipFill>
          <a:blip r:embed="rId2"/>
          <a:stretch/>
        </p:blipFill>
        <p:spPr>
          <a:xfrm>
            <a:off x="1737720" y="2475720"/>
            <a:ext cx="1772280" cy="2215440"/>
          </a:xfrm>
          <a:prstGeom prst="rect">
            <a:avLst/>
          </a:prstGeom>
          <a:ln w="0">
            <a:noFill/>
          </a:ln>
          <a:effectLst>
            <a:outerShdw algn="tl" blurRad="291960" dir="2700000" dist="139498" rotWithShape="0">
              <a:srgbClr val="333333">
                <a:alpha val="65000"/>
              </a:srgbClr>
            </a:outerShdw>
          </a:effectLst>
        </p:spPr>
      </p:pic>
      <p:pic>
        <p:nvPicPr>
          <p:cNvPr id="345" name="Picture 17" descr="A person wearing glasses and a blue shirt&#10;&#10;Description automatically generated"/>
          <p:cNvPicPr/>
          <p:nvPr/>
        </p:nvPicPr>
        <p:blipFill>
          <a:blip r:embed="rId3"/>
          <a:stretch/>
        </p:blipFill>
        <p:spPr>
          <a:xfrm>
            <a:off x="8692920" y="2427840"/>
            <a:ext cx="1669680" cy="2215440"/>
          </a:xfrm>
          <a:prstGeom prst="rect">
            <a:avLst/>
          </a:prstGeom>
          <a:ln w="0">
            <a:noFill/>
          </a:ln>
          <a:effectLst>
            <a:outerShdw algn="ctr" blurRad="291960" dir="2637274" dist="139521" rotWithShape="0">
              <a:srgbClr val="000000">
                <a:alpha val="65000"/>
              </a:srgbClr>
            </a:outerShdw>
          </a:effectLst>
        </p:spPr>
      </p:pic>
      <p:sp>
        <p:nvSpPr>
          <p:cNvPr id="346" name="Google Shape;185;p28"/>
          <p:cNvSpPr/>
          <p:nvPr/>
        </p:nvSpPr>
        <p:spPr>
          <a:xfrm>
            <a:off x="8664480" y="4784760"/>
            <a:ext cx="1852560" cy="532800"/>
          </a:xfrm>
          <a:prstGeom prst="rect">
            <a:avLst/>
          </a:prstGeom>
          <a:noFill/>
          <a:ln w="0">
            <a:noFill/>
          </a:ln>
        </p:spPr>
        <p:style>
          <a:lnRef idx="0"/>
          <a:fillRef idx="0"/>
          <a:effectRef idx="0"/>
          <a:fontRef idx="minor"/>
        </p:style>
        <p:txBody>
          <a:bodyPr>
            <a:noAutofit/>
          </a:bodyPr>
          <a:p>
            <a:pPr algn="ctr">
              <a:lnSpc>
                <a:spcPct val="100000"/>
              </a:lnSpc>
            </a:pPr>
            <a:r>
              <a:rPr b="1" lang="en-US" sz="1600" spc="-1" strike="noStrike">
                <a:solidFill>
                  <a:srgbClr val="532977"/>
                </a:solidFill>
                <a:latin typeface="Calibri"/>
              </a:rPr>
              <a:t>Shelley Alpern</a:t>
            </a:r>
            <a:endParaRPr b="0" lang="en-US" sz="1600" spc="-1" strike="noStrike">
              <a:latin typeface="Arial"/>
            </a:endParaRPr>
          </a:p>
          <a:p>
            <a:pPr algn="ctr">
              <a:lnSpc>
                <a:spcPct val="100000"/>
              </a:lnSpc>
            </a:pPr>
            <a:r>
              <a:rPr b="0" lang="en-US" sz="1600" spc="-1" strike="noStrike">
                <a:solidFill>
                  <a:srgbClr val="532977"/>
                </a:solidFill>
                <a:latin typeface="Calibri"/>
              </a:rPr>
              <a:t>Rhia Ventures</a:t>
            </a:r>
            <a:endParaRPr b="0" lang="en-US" sz="1600" spc="-1" strike="noStrike">
              <a:latin typeface="Arial"/>
            </a:endParaRPr>
          </a:p>
        </p:txBody>
      </p:sp>
      <p:pic>
        <p:nvPicPr>
          <p:cNvPr id="347" name="Picture 19" descr="A person in a blue striped shirt&#10;&#10;Description automatically generated"/>
          <p:cNvPicPr/>
          <p:nvPr/>
        </p:nvPicPr>
        <p:blipFill>
          <a:blip r:embed="rId4"/>
          <a:stretch/>
        </p:blipFill>
        <p:spPr>
          <a:xfrm>
            <a:off x="5087520" y="2509560"/>
            <a:ext cx="2056680" cy="214812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349"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350" name="Google Shape;554;p72"/>
          <p:cNvSpPr/>
          <p:nvPr/>
        </p:nvSpPr>
        <p:spPr>
          <a:xfrm>
            <a:off x="1942560" y="1093320"/>
            <a:ext cx="8229240" cy="837720"/>
          </a:xfrm>
          <a:prstGeom prst="rect">
            <a:avLst/>
          </a:prstGeom>
          <a:noFill/>
          <a:ln w="0">
            <a:noFill/>
          </a:ln>
        </p:spPr>
        <p:style>
          <a:lnRef idx="0"/>
          <a:fillRef idx="0"/>
          <a:effectRef idx="0"/>
          <a:fontRef idx="minor"/>
        </p:style>
        <p:txBody>
          <a:bodyPr anchor="ctr">
            <a:noAutofit/>
          </a:bodyPr>
          <a:p>
            <a:pPr algn="ctr">
              <a:lnSpc>
                <a:spcPct val="100000"/>
              </a:lnSpc>
            </a:pPr>
            <a:r>
              <a:rPr b="1" lang="en-US" sz="4000" spc="-1" strike="noStrike">
                <a:solidFill>
                  <a:srgbClr val="532977"/>
                </a:solidFill>
                <a:latin typeface="Calibri"/>
                <a:ea typeface="Calibri"/>
              </a:rPr>
              <a:t>More on www.proxypreview.org</a:t>
            </a:r>
            <a:endParaRPr b="0" lang="en-US" sz="4000" spc="-1" strike="noStrike">
              <a:latin typeface="Arial"/>
            </a:endParaRPr>
          </a:p>
        </p:txBody>
      </p:sp>
      <p:sp>
        <p:nvSpPr>
          <p:cNvPr id="351" name="Google Shape;555;p72"/>
          <p:cNvSpPr/>
          <p:nvPr/>
        </p:nvSpPr>
        <p:spPr>
          <a:xfrm>
            <a:off x="6460560" y="2061720"/>
            <a:ext cx="3908880" cy="4471920"/>
          </a:xfrm>
          <a:prstGeom prst="rect">
            <a:avLst/>
          </a:prstGeom>
          <a:solidFill>
            <a:srgbClr val="ffffff"/>
          </a:solidFill>
          <a:ln w="0">
            <a:noFill/>
          </a:ln>
        </p:spPr>
        <p:style>
          <a:lnRef idx="0"/>
          <a:fillRef idx="0"/>
          <a:effectRef idx="0"/>
          <a:fontRef idx="minor"/>
        </p:style>
        <p:txBody>
          <a:bodyPr>
            <a:noAutofit/>
          </a:bodyPr>
          <a:p>
            <a:pPr marL="343080" indent="-342720">
              <a:lnSpc>
                <a:spcPct val="100000"/>
              </a:lnSpc>
              <a:buClr>
                <a:srgbClr val="000000"/>
              </a:buClr>
              <a:buFont typeface="Arial"/>
              <a:buChar char="•"/>
            </a:pPr>
            <a:r>
              <a:rPr b="0" lang="en-US" sz="2400" spc="-1" strike="noStrike">
                <a:solidFill>
                  <a:srgbClr val="000000"/>
                </a:solidFill>
                <a:latin typeface="Calibri"/>
                <a:ea typeface="Calibri"/>
              </a:rPr>
              <a:t>Download </a:t>
            </a:r>
            <a:r>
              <a:rPr b="0" i="1" lang="en-US" sz="2400" spc="-1" strike="noStrike">
                <a:solidFill>
                  <a:srgbClr val="000000"/>
                </a:solidFill>
                <a:latin typeface="Calibri"/>
                <a:ea typeface="Calibri"/>
              </a:rPr>
              <a:t>Proxy</a:t>
            </a:r>
            <a:r>
              <a:rPr b="0" lang="en-US" sz="2400" spc="-1" strike="noStrike">
                <a:solidFill>
                  <a:srgbClr val="000000"/>
                </a:solidFill>
                <a:latin typeface="Calibri"/>
                <a:ea typeface="Calibri"/>
              </a:rPr>
              <a:t> </a:t>
            </a:r>
            <a:r>
              <a:rPr b="0" i="1" lang="en-US" sz="2400" spc="-1" strike="noStrike">
                <a:solidFill>
                  <a:srgbClr val="000000"/>
                </a:solidFill>
                <a:latin typeface="Calibri"/>
                <a:ea typeface="Calibri"/>
              </a:rPr>
              <a:t>Preview 2024</a:t>
            </a:r>
            <a:endParaRPr b="0" lang="en-US" sz="2400" spc="-1" strike="noStrike">
              <a:latin typeface="Arial"/>
            </a:endParaRPr>
          </a:p>
          <a:p>
            <a:pPr marL="343080" indent="-342720">
              <a:lnSpc>
                <a:spcPct val="100000"/>
              </a:lnSpc>
              <a:spcBef>
                <a:spcPts val="601"/>
              </a:spcBef>
              <a:buClr>
                <a:srgbClr val="000000"/>
              </a:buClr>
              <a:buFont typeface="Arial"/>
              <a:buChar char="•"/>
            </a:pPr>
            <a:r>
              <a:rPr b="0" lang="en-US" sz="2400" spc="-1" strike="noStrike">
                <a:solidFill>
                  <a:srgbClr val="000000"/>
                </a:solidFill>
                <a:latin typeface="Calibri"/>
                <a:ea typeface="Calibri"/>
              </a:rPr>
              <a:t>Sign up to follow Proxy Season Updates</a:t>
            </a:r>
            <a:endParaRPr b="0" lang="en-US" sz="2400" spc="-1" strike="noStrike">
              <a:latin typeface="Arial"/>
            </a:endParaRPr>
          </a:p>
          <a:p>
            <a:pPr marL="343080" indent="-342720">
              <a:lnSpc>
                <a:spcPct val="100000"/>
              </a:lnSpc>
              <a:spcBef>
                <a:spcPts val="601"/>
              </a:spcBef>
              <a:buClr>
                <a:srgbClr val="000000"/>
              </a:buClr>
              <a:buFont typeface="Arial"/>
              <a:buChar char="•"/>
            </a:pPr>
            <a:r>
              <a:rPr b="0" lang="en-US" sz="2400" spc="-1" strike="noStrike">
                <a:solidFill>
                  <a:srgbClr val="000000"/>
                </a:solidFill>
                <a:latin typeface="Calibri"/>
                <a:ea typeface="Calibri"/>
              </a:rPr>
              <a:t>Watch a recording of this presentation</a:t>
            </a:r>
            <a:endParaRPr b="0" lang="en-US" sz="2400" spc="-1" strike="noStrike">
              <a:latin typeface="Arial"/>
            </a:endParaRPr>
          </a:p>
          <a:p>
            <a:pPr marL="343080" indent="-342720">
              <a:lnSpc>
                <a:spcPct val="100000"/>
              </a:lnSpc>
              <a:spcBef>
                <a:spcPts val="601"/>
              </a:spcBef>
              <a:buClr>
                <a:srgbClr val="000000"/>
              </a:buClr>
              <a:buFont typeface="Arial"/>
              <a:buChar char="•"/>
            </a:pPr>
            <a:r>
              <a:rPr b="0" lang="en-US" sz="2400" spc="-1" strike="noStrike">
                <a:solidFill>
                  <a:srgbClr val="000000"/>
                </a:solidFill>
                <a:latin typeface="Calibri"/>
                <a:ea typeface="Calibri"/>
              </a:rPr>
              <a:t>Meet the contributing authors</a:t>
            </a:r>
            <a:endParaRPr b="0" lang="en-US" sz="2400" spc="-1" strike="noStrike">
              <a:latin typeface="Arial"/>
            </a:endParaRPr>
          </a:p>
          <a:p>
            <a:pPr marL="343080" indent="-342720">
              <a:lnSpc>
                <a:spcPct val="100000"/>
              </a:lnSpc>
              <a:spcBef>
                <a:spcPts val="601"/>
              </a:spcBef>
              <a:buClr>
                <a:srgbClr val="000000"/>
              </a:buClr>
              <a:buFont typeface="Arial"/>
              <a:buChar char="•"/>
            </a:pPr>
            <a:r>
              <a:rPr b="0" lang="en-US" sz="2400" spc="-1" strike="noStrike">
                <a:solidFill>
                  <a:srgbClr val="000000"/>
                </a:solidFill>
                <a:latin typeface="Calibri"/>
                <a:ea typeface="Calibri"/>
              </a:rPr>
              <a:t>Learn more about shareholder advocacy</a:t>
            </a:r>
            <a:endParaRPr b="0" lang="en-US" sz="2400" spc="-1" strike="noStrike">
              <a:latin typeface="Arial"/>
            </a:endParaRPr>
          </a:p>
        </p:txBody>
      </p:sp>
      <p:pic>
        <p:nvPicPr>
          <p:cNvPr id="352" name="Picture 4" descr="A cover of a book&#10;&#10;Description automatically generated"/>
          <p:cNvPicPr/>
          <p:nvPr/>
        </p:nvPicPr>
        <p:blipFill>
          <a:blip r:embed="rId2"/>
          <a:stretch/>
        </p:blipFill>
        <p:spPr>
          <a:xfrm>
            <a:off x="2478600" y="1852920"/>
            <a:ext cx="3616920" cy="4680720"/>
          </a:xfrm>
          <a:prstGeom prst="rect">
            <a:avLst/>
          </a:prstGeom>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354"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355" name="Google Shape;554;p72"/>
          <p:cNvSpPr/>
          <p:nvPr/>
        </p:nvSpPr>
        <p:spPr>
          <a:xfrm>
            <a:off x="2271600" y="1113840"/>
            <a:ext cx="8229240" cy="837720"/>
          </a:xfrm>
          <a:prstGeom prst="rect">
            <a:avLst/>
          </a:prstGeom>
          <a:noFill/>
          <a:ln w="0">
            <a:noFill/>
          </a:ln>
        </p:spPr>
        <p:style>
          <a:lnRef idx="0"/>
          <a:fillRef idx="0"/>
          <a:effectRef idx="0"/>
          <a:fontRef idx="minor"/>
        </p:style>
        <p:txBody>
          <a:bodyPr anchor="ctr">
            <a:noAutofit/>
          </a:bodyPr>
          <a:p>
            <a:pPr algn="ctr">
              <a:lnSpc>
                <a:spcPct val="100000"/>
              </a:lnSpc>
            </a:pPr>
            <a:r>
              <a:rPr b="1" lang="en-US" sz="4000" spc="-1" strike="noStrike">
                <a:solidFill>
                  <a:srgbClr val="532977"/>
                </a:solidFill>
                <a:latin typeface="Calibri"/>
                <a:ea typeface="Calibri"/>
              </a:rPr>
              <a:t>Contact Us</a:t>
            </a:r>
            <a:endParaRPr b="0" lang="en-US" sz="4000" spc="-1" strike="noStrike">
              <a:latin typeface="Arial"/>
            </a:endParaRPr>
          </a:p>
        </p:txBody>
      </p:sp>
      <p:sp>
        <p:nvSpPr>
          <p:cNvPr id="356" name="Google Shape;555;p72"/>
          <p:cNvSpPr/>
          <p:nvPr/>
        </p:nvSpPr>
        <p:spPr>
          <a:xfrm>
            <a:off x="6666840" y="2136600"/>
            <a:ext cx="3504960" cy="4205880"/>
          </a:xfrm>
          <a:prstGeom prst="rect">
            <a:avLst/>
          </a:prstGeom>
          <a:solidFill>
            <a:srgbClr val="ffffff"/>
          </a:solidFill>
          <a:ln w="0">
            <a:noFill/>
          </a:ln>
        </p:spPr>
        <p:style>
          <a:lnRef idx="0"/>
          <a:fillRef idx="0"/>
          <a:effectRef idx="0"/>
          <a:fontRef idx="minor"/>
        </p:style>
        <p:txBody>
          <a:bodyPr>
            <a:noAutofit/>
          </a:bodyPr>
          <a:p>
            <a:pPr>
              <a:lnSpc>
                <a:spcPct val="115000"/>
              </a:lnSpc>
              <a:spcBef>
                <a:spcPts val="1001"/>
              </a:spcBef>
            </a:pPr>
            <a:r>
              <a:rPr b="1" lang="en-US" sz="2800" spc="-1" strike="noStrike">
                <a:solidFill>
                  <a:srgbClr val="000000"/>
                </a:solidFill>
                <a:highlight>
                  <a:srgbClr val="ffffff"/>
                </a:highlight>
                <a:latin typeface="Calibri"/>
                <a:ea typeface="Calibri"/>
              </a:rPr>
              <a:t>Media/Press Contact</a:t>
            </a:r>
            <a:endParaRPr b="0" lang="en-US" sz="2800" spc="-1" strike="noStrike">
              <a:latin typeface="Arial"/>
            </a:endParaRPr>
          </a:p>
          <a:p>
            <a:pPr>
              <a:lnSpc>
                <a:spcPct val="115000"/>
              </a:lnSpc>
              <a:spcBef>
                <a:spcPts val="1001"/>
              </a:spcBef>
            </a:pPr>
            <a:r>
              <a:rPr b="0" lang="en-US" sz="2400" spc="-1" strike="noStrike">
                <a:solidFill>
                  <a:srgbClr val="333333"/>
                </a:solidFill>
                <a:highlight>
                  <a:srgbClr val="ffffff"/>
                </a:highlight>
                <a:latin typeface="Calibri"/>
                <a:ea typeface="Calibri"/>
              </a:rPr>
              <a:t>Sophia Wilson</a:t>
            </a:r>
            <a:endParaRPr b="0" lang="en-US" sz="2400" spc="-1" strike="noStrike">
              <a:latin typeface="Arial"/>
            </a:endParaRPr>
          </a:p>
          <a:p>
            <a:pPr>
              <a:lnSpc>
                <a:spcPct val="115000"/>
              </a:lnSpc>
              <a:spcBef>
                <a:spcPts val="1001"/>
              </a:spcBef>
            </a:pPr>
            <a:r>
              <a:rPr b="0" lang="en-US" sz="2400" spc="-1" strike="noStrike">
                <a:solidFill>
                  <a:srgbClr val="333333"/>
                </a:solidFill>
                <a:highlight>
                  <a:srgbClr val="ffffff"/>
                </a:highlight>
                <a:latin typeface="Calibri"/>
                <a:ea typeface="Calibri"/>
              </a:rPr>
              <a:t>(341) 600-1832</a:t>
            </a:r>
            <a:endParaRPr b="0" lang="en-US" sz="2400" spc="-1" strike="noStrike">
              <a:latin typeface="Arial"/>
            </a:endParaRPr>
          </a:p>
          <a:p>
            <a:pPr>
              <a:lnSpc>
                <a:spcPct val="115000"/>
              </a:lnSpc>
              <a:spcBef>
                <a:spcPts val="1001"/>
              </a:spcBef>
            </a:pPr>
            <a:r>
              <a:rPr b="0" lang="en-US" sz="2400" spc="-1" strike="noStrike" u="sng">
                <a:solidFill>
                  <a:srgbClr val="0563c1"/>
                </a:solidFill>
                <a:highlight>
                  <a:srgbClr val="ffffff"/>
                </a:highlight>
                <a:uFillTx/>
                <a:latin typeface="Calibri"/>
                <a:ea typeface="Calibri"/>
                <a:hlinkClick r:id="rId2"/>
              </a:rPr>
              <a:t>swilson@asyousow.org</a:t>
            </a:r>
            <a:endParaRPr b="0" lang="en-US" sz="2400" spc="-1" strike="noStrike">
              <a:latin typeface="Arial"/>
            </a:endParaRPr>
          </a:p>
          <a:p>
            <a:pPr>
              <a:lnSpc>
                <a:spcPct val="115000"/>
              </a:lnSpc>
              <a:spcBef>
                <a:spcPts val="1001"/>
              </a:spcBef>
            </a:pPr>
            <a:endParaRPr b="0" lang="en-US" sz="2400" spc="-1" strike="noStrike">
              <a:latin typeface="Arial"/>
            </a:endParaRPr>
          </a:p>
          <a:p>
            <a:pPr>
              <a:lnSpc>
                <a:spcPct val="115000"/>
              </a:lnSpc>
              <a:spcBef>
                <a:spcPts val="1001"/>
              </a:spcBef>
            </a:pPr>
            <a:r>
              <a:rPr b="1" lang="en-US" sz="2400" spc="-1" strike="noStrike">
                <a:solidFill>
                  <a:srgbClr val="000000"/>
                </a:solidFill>
                <a:highlight>
                  <a:srgbClr val="ffffff"/>
                </a:highlight>
                <a:latin typeface="Calibri"/>
                <a:ea typeface="Calibri"/>
              </a:rPr>
              <a:t>Download the report at </a:t>
            </a:r>
            <a:endParaRPr b="0" lang="en-US" sz="2400" spc="-1" strike="noStrike">
              <a:latin typeface="Arial"/>
            </a:endParaRPr>
          </a:p>
          <a:p>
            <a:pPr>
              <a:lnSpc>
                <a:spcPct val="115000"/>
              </a:lnSpc>
              <a:spcBef>
                <a:spcPts val="1001"/>
              </a:spcBef>
            </a:pPr>
            <a:r>
              <a:rPr b="0" lang="en-US" sz="2400" spc="-1" strike="noStrike" u="sng">
                <a:solidFill>
                  <a:srgbClr val="0563c1"/>
                </a:solidFill>
                <a:highlight>
                  <a:srgbClr val="ffffff"/>
                </a:highlight>
                <a:uFillTx/>
                <a:latin typeface="Calibri"/>
                <a:ea typeface="Calibri"/>
                <a:hlinkClick r:id="rId3"/>
              </a:rPr>
              <a:t>www.proxypreview.org</a:t>
            </a:r>
            <a:r>
              <a:rPr b="0" lang="en-US" sz="2400" spc="-1" strike="noStrike" u="sng">
                <a:solidFill>
                  <a:srgbClr val="000000"/>
                </a:solidFill>
                <a:highlight>
                  <a:srgbClr val="ffffff"/>
                </a:highlight>
                <a:uFillTx/>
                <a:latin typeface="Calibri"/>
                <a:ea typeface="Calibri"/>
              </a:rPr>
              <a:t> </a:t>
            </a:r>
            <a:endParaRPr b="0" lang="en-US" sz="2400" spc="-1" strike="noStrike">
              <a:latin typeface="Arial"/>
            </a:endParaRPr>
          </a:p>
          <a:p>
            <a:pPr>
              <a:lnSpc>
                <a:spcPct val="115000"/>
              </a:lnSpc>
              <a:spcBef>
                <a:spcPts val="1001"/>
              </a:spcBef>
            </a:pPr>
            <a:endParaRPr b="0" lang="en-US" sz="2400" spc="-1" strike="noStrike">
              <a:latin typeface="Arial"/>
            </a:endParaRPr>
          </a:p>
          <a:p>
            <a:pPr>
              <a:lnSpc>
                <a:spcPct val="115000"/>
              </a:lnSpc>
              <a:spcBef>
                <a:spcPts val="1001"/>
              </a:spcBef>
            </a:pPr>
            <a:r>
              <a:rPr b="0" lang="en-US" sz="1800" spc="-1" strike="noStrike">
                <a:solidFill>
                  <a:srgbClr val="000000"/>
                </a:solidFill>
                <a:highlight>
                  <a:srgbClr val="ffffff"/>
                </a:highlight>
                <a:latin typeface="Calibri"/>
                <a:ea typeface="Calibri"/>
              </a:rPr>
              <a:t> </a:t>
            </a:r>
            <a:endParaRPr b="0" lang="en-US" sz="1800" spc="-1" strike="noStrike">
              <a:latin typeface="Arial"/>
            </a:endParaRPr>
          </a:p>
          <a:p>
            <a:pPr>
              <a:lnSpc>
                <a:spcPct val="115000"/>
              </a:lnSpc>
              <a:spcBef>
                <a:spcPts val="1001"/>
              </a:spcBef>
            </a:pPr>
            <a:endParaRPr b="0" lang="en-US" sz="1800" spc="-1" strike="noStrike">
              <a:latin typeface="Arial"/>
            </a:endParaRPr>
          </a:p>
        </p:txBody>
      </p:sp>
      <p:pic>
        <p:nvPicPr>
          <p:cNvPr id="357" name="Picture 4" descr="A cover of a book&#10;&#10;Description automatically generated"/>
          <p:cNvPicPr/>
          <p:nvPr/>
        </p:nvPicPr>
        <p:blipFill>
          <a:blip r:embed="rId4"/>
          <a:stretch/>
        </p:blipFill>
        <p:spPr>
          <a:xfrm>
            <a:off x="2069640" y="1899000"/>
            <a:ext cx="3616920" cy="4680720"/>
          </a:xfrm>
          <a:prstGeom prst="rect">
            <a:avLst/>
          </a:prstGeom>
          <a:ln w="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Google Shape;202;p30"/>
          <p:cNvSpPr/>
          <p:nvPr/>
        </p:nvSpPr>
        <p:spPr>
          <a:xfrm>
            <a:off x="1523880" y="679680"/>
            <a:ext cx="9143640" cy="1142640"/>
          </a:xfrm>
          <a:prstGeom prst="rect">
            <a:avLst/>
          </a:prstGeom>
          <a:noFill/>
          <a:ln w="0">
            <a:noFill/>
          </a:ln>
        </p:spPr>
        <p:style>
          <a:lnRef idx="0"/>
          <a:fillRef idx="0"/>
          <a:effectRef idx="0"/>
          <a:fontRef idx="minor"/>
        </p:style>
        <p:txBody>
          <a:bodyPr anchor="ctr">
            <a:noAutofit/>
          </a:bodyPr>
          <a:p>
            <a:pPr algn="ctr">
              <a:lnSpc>
                <a:spcPct val="100000"/>
              </a:lnSpc>
            </a:pPr>
            <a:r>
              <a:rPr b="1" lang="en-US" sz="4000" spc="-1" strike="noStrike">
                <a:solidFill>
                  <a:srgbClr val="532977"/>
                </a:solidFill>
                <a:latin typeface="Calibri"/>
                <a:ea typeface="Calibri"/>
              </a:rPr>
              <a:t>Thank you to our sponsors!</a:t>
            </a:r>
            <a:endParaRPr b="0" lang="en-US" sz="4000" spc="-1" strike="noStrike">
              <a:latin typeface="Arial"/>
            </a:endParaRPr>
          </a:p>
        </p:txBody>
      </p:sp>
      <p:pic>
        <p:nvPicPr>
          <p:cNvPr id="359" name="Picture 16" descr="A purple and green logo&#10;&#10;Description automatically generated"/>
          <p:cNvPicPr/>
          <p:nvPr/>
        </p:nvPicPr>
        <p:blipFill>
          <a:blip r:embed="rId1"/>
          <a:stretch/>
        </p:blipFill>
        <p:spPr>
          <a:xfrm>
            <a:off x="1115280" y="180360"/>
            <a:ext cx="4571640" cy="642240"/>
          </a:xfrm>
          <a:prstGeom prst="rect">
            <a:avLst/>
          </a:prstGeom>
          <a:ln w="0">
            <a:noFill/>
          </a:ln>
        </p:spPr>
      </p:pic>
      <p:sp>
        <p:nvSpPr>
          <p:cNvPr id="360" name="Rectangle 19"/>
          <p:cNvSpPr/>
          <p:nvPr/>
        </p:nvSpPr>
        <p:spPr>
          <a:xfrm>
            <a:off x="7777080" y="3924360"/>
            <a:ext cx="1708200" cy="81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61" name="Rectangle 28"/>
          <p:cNvSpPr/>
          <p:nvPr/>
        </p:nvSpPr>
        <p:spPr>
          <a:xfrm>
            <a:off x="5946480" y="2739240"/>
            <a:ext cx="1750320" cy="85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62" name="Picture 31" descr="A black and white logo&#10;&#10;Description automatically generated"/>
          <p:cNvPicPr/>
          <p:nvPr/>
        </p:nvPicPr>
        <p:blipFill>
          <a:blip r:embed="rId2"/>
          <a:stretch/>
        </p:blipFill>
        <p:spPr>
          <a:xfrm>
            <a:off x="4071960" y="5637240"/>
            <a:ext cx="1737720" cy="1261440"/>
          </a:xfrm>
          <a:prstGeom prst="rect">
            <a:avLst/>
          </a:prstGeom>
          <a:ln w="0">
            <a:noFill/>
          </a:ln>
        </p:spPr>
      </p:pic>
      <p:pic>
        <p:nvPicPr>
          <p:cNvPr id="363" name="Picture 1" descr=""/>
          <p:cNvPicPr/>
          <p:nvPr/>
        </p:nvPicPr>
        <p:blipFill>
          <a:blip r:embed="rId3"/>
          <a:stretch/>
        </p:blipFill>
        <p:spPr>
          <a:xfrm>
            <a:off x="87840" y="2321640"/>
            <a:ext cx="12016080" cy="2834640"/>
          </a:xfrm>
          <a:prstGeom prst="rect">
            <a:avLst/>
          </a:prstGeom>
          <a:ln w="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365"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366" name="Rectangle 3"/>
          <p:cNvSpPr/>
          <p:nvPr/>
        </p:nvSpPr>
        <p:spPr>
          <a:xfrm>
            <a:off x="145800" y="943560"/>
            <a:ext cx="11847960" cy="5444280"/>
          </a:xfrm>
          <a:prstGeom prst="rect">
            <a:avLst/>
          </a:prstGeom>
          <a:noFill/>
          <a:ln w="76200">
            <a:solidFill>
              <a:srgbClr val="62308e"/>
            </a:solidFill>
            <a:round/>
          </a:ln>
        </p:spPr>
        <p:style>
          <a:lnRef idx="0"/>
          <a:fillRef idx="0"/>
          <a:effectRef idx="0"/>
          <a:fontRef idx="minor"/>
        </p:style>
        <p:txBody>
          <a:bodyPr lIns="90000" rIns="90000" tIns="45000" bIns="45000">
            <a:spAutoFit/>
          </a:bodyPr>
          <a:p>
            <a:pPr>
              <a:lnSpc>
                <a:spcPct val="100000"/>
              </a:lnSpc>
            </a:pPr>
            <a:r>
              <a:rPr b="1" lang="en-CA" sz="1600" spc="-1" strike="noStrike">
                <a:solidFill>
                  <a:srgbClr val="000000"/>
                </a:solidFill>
                <a:latin typeface="Calibri"/>
                <a:ea typeface="Calibri"/>
              </a:rPr>
              <a:t>DISCLAIMER</a:t>
            </a:r>
            <a:endParaRPr b="0" lang="en-US" sz="1600" spc="-1" strike="noStrike">
              <a:latin typeface="Arial"/>
            </a:endParaRPr>
          </a:p>
          <a:p>
            <a:pPr>
              <a:lnSpc>
                <a:spcPct val="100000"/>
              </a:lnSpc>
            </a:pPr>
            <a:r>
              <a:rPr b="0" lang="en-CA" sz="1600" spc="-1" strike="noStrike">
                <a:solidFill>
                  <a:srgbClr val="000000"/>
                </a:solidFill>
                <a:latin typeface="Calibri"/>
                <a:ea typeface="Calibri"/>
              </a:rPr>
              <a:t> </a:t>
            </a:r>
            <a:r>
              <a:rPr b="0" lang="en-US" sz="1600" spc="-1" strike="noStrike">
                <a:solidFill>
                  <a:srgbClr val="000000"/>
                </a:solidFill>
                <a:latin typeface="Calibri"/>
                <a:ea typeface="Calibri"/>
              </a:rPr>
              <a:t>The information provided on this website and all reports is provided “AS IS” without warranty of any kind. </a:t>
            </a:r>
            <a:r>
              <a:rPr b="0" i="1" lang="en-US" sz="1600" spc="-1" strike="noStrike">
                <a:solidFill>
                  <a:srgbClr val="000000"/>
                </a:solidFill>
                <a:latin typeface="Calibri"/>
                <a:ea typeface="Calibri"/>
              </a:rPr>
              <a:t> As You Sow</a:t>
            </a:r>
            <a:r>
              <a:rPr b="0" lang="en-US" sz="1600" spc="-1" strike="noStrike">
                <a:solidFill>
                  <a:srgbClr val="000000"/>
                </a:solidFill>
                <a:latin typeface="Calibri"/>
                <a:ea typeface="Calibri"/>
              </a:rPr>
              <a:t>, Proxy Impact, and Sustainable Investments Institute make no representations and provide no warranties regarding any information or opinions provided herein, including, but not limited to, the advisability of investing in any particular company or investment fund or other vehicle. While we have obtained information believed to be objectively reliable, </a:t>
            </a:r>
            <a:r>
              <a:rPr b="0" i="1" lang="en-US" sz="1600" spc="-1" strike="noStrike">
                <a:solidFill>
                  <a:srgbClr val="000000"/>
                </a:solidFill>
                <a:latin typeface="Calibri"/>
                <a:ea typeface="Calibri"/>
              </a:rPr>
              <a:t>As You Sow,</a:t>
            </a:r>
            <a:r>
              <a:rPr b="0" lang="en-US" sz="1600" spc="-1" strike="noStrike">
                <a:solidFill>
                  <a:srgbClr val="000000"/>
                </a:solidFill>
                <a:latin typeface="Calibri"/>
                <a:ea typeface="Calibri"/>
              </a:rPr>
              <a:t> Proxy Impact, and Sustainable Investments Institute nor any of their employees, officers, directors, trustees, or agents, shall be responsible or liable, directly or indirectly, for any damage or loss caused or alleged to be caused by or in connection with use of or reliance on any information contained herein, including, but not limited to, lost profits or punitive or consequential damages. Past performance is not indicative of future returns.</a:t>
            </a:r>
            <a:endParaRPr b="0" lang="en-US" sz="1600" spc="-1" strike="noStrike">
              <a:latin typeface="Arial"/>
            </a:endParaRPr>
          </a:p>
          <a:p>
            <a:pPr>
              <a:lnSpc>
                <a:spcPct val="100000"/>
              </a:lnSpc>
            </a:pPr>
            <a:endParaRPr b="0" lang="en-US" sz="1600" spc="-1" strike="noStrike">
              <a:latin typeface="Arial"/>
            </a:endParaRPr>
          </a:p>
          <a:p>
            <a:pPr>
              <a:lnSpc>
                <a:spcPct val="100000"/>
              </a:lnSpc>
            </a:pPr>
            <a:r>
              <a:rPr b="1" i="1" lang="en-US" sz="1600" spc="-1" strike="noStrike">
                <a:solidFill>
                  <a:srgbClr val="000000"/>
                </a:solidFill>
                <a:latin typeface="Calibri"/>
                <a:ea typeface="Calibri"/>
              </a:rPr>
              <a:t>As You Sow, </a:t>
            </a:r>
            <a:r>
              <a:rPr b="1" lang="en-US" sz="1600" spc="-1" strike="noStrike">
                <a:solidFill>
                  <a:srgbClr val="000000"/>
                </a:solidFill>
                <a:latin typeface="Calibri"/>
                <a:ea typeface="Calibri"/>
              </a:rPr>
              <a:t>Proxy Impact, and Sustainable Investments Institute do not provide investment, financial planning, legal, or tax advice.</a:t>
            </a:r>
            <a:r>
              <a:rPr b="0" lang="en-US" sz="1600" spc="-1" strike="noStrike">
                <a:solidFill>
                  <a:srgbClr val="000000"/>
                </a:solidFill>
                <a:latin typeface="Calibri"/>
                <a:ea typeface="Calibri"/>
              </a:rPr>
              <a:t> We are neither licensed nor qualified to provide any such advice. The content of our programming, publications, and presentations is provided for informational and educational purposes only, and is neither appropriate nor intended to be used for the purposes of making any decisions on investing, purchases, sales, trades, or any other investment transactions.</a:t>
            </a:r>
            <a:endParaRPr b="0" lang="en-US" sz="1600" spc="-1" strike="noStrike">
              <a:latin typeface="Arial"/>
            </a:endParaRPr>
          </a:p>
          <a:p>
            <a:pPr>
              <a:lnSpc>
                <a:spcPct val="100000"/>
              </a:lnSpc>
            </a:pPr>
            <a:endParaRPr b="0" lang="en-US" sz="1600" spc="-1" strike="noStrike">
              <a:latin typeface="Arial"/>
            </a:endParaRPr>
          </a:p>
          <a:p>
            <a:pPr>
              <a:lnSpc>
                <a:spcPct val="100000"/>
              </a:lnSpc>
            </a:pPr>
            <a:r>
              <a:rPr b="0" lang="en-US" sz="1600" spc="-1" strike="noStrike">
                <a:solidFill>
                  <a:srgbClr val="000000"/>
                </a:solidFill>
                <a:latin typeface="Calibri"/>
                <a:ea typeface="Calibri"/>
              </a:rPr>
              <a:t>Our events, websites, and promotional materials may contain external links to other resources, and may contain comments or statements by individuals who do not represent </a:t>
            </a:r>
            <a:r>
              <a:rPr b="0" i="1" lang="en-US" sz="1600" spc="-1" strike="noStrike">
                <a:solidFill>
                  <a:srgbClr val="000000"/>
                </a:solidFill>
                <a:latin typeface="Calibri"/>
                <a:ea typeface="Calibri"/>
              </a:rPr>
              <a:t>As You Sow, </a:t>
            </a:r>
            <a:r>
              <a:rPr b="0" lang="en-US" sz="1600" spc="-1" strike="noStrike">
                <a:solidFill>
                  <a:srgbClr val="000000"/>
                </a:solidFill>
                <a:latin typeface="Calibri"/>
                <a:ea typeface="Calibri"/>
              </a:rPr>
              <a:t>Proxy Impact, and Sustainable Investments Institute</a:t>
            </a:r>
            <a:r>
              <a:rPr b="0" i="1" lang="en-US" sz="1600" spc="-1" strike="noStrike">
                <a:solidFill>
                  <a:srgbClr val="000000"/>
                </a:solidFill>
                <a:latin typeface="Calibri"/>
                <a:ea typeface="Calibri"/>
              </a:rPr>
              <a:t>.</a:t>
            </a:r>
            <a:r>
              <a:rPr b="0" lang="en-US" sz="1600" spc="-1" strike="noStrike">
                <a:solidFill>
                  <a:srgbClr val="000000"/>
                </a:solidFill>
                <a:latin typeface="Calibri"/>
                <a:ea typeface="Calibri"/>
              </a:rPr>
              <a:t> </a:t>
            </a:r>
            <a:r>
              <a:rPr b="0" i="1" lang="en-US" sz="1600" spc="-1" strike="noStrike">
                <a:solidFill>
                  <a:srgbClr val="000000"/>
                </a:solidFill>
                <a:latin typeface="Calibri"/>
                <a:ea typeface="Calibri"/>
              </a:rPr>
              <a:t>As You Sow</a:t>
            </a:r>
            <a:r>
              <a:rPr b="0" lang="en-US" sz="1600" spc="-1" strike="noStrike">
                <a:solidFill>
                  <a:srgbClr val="000000"/>
                </a:solidFill>
                <a:latin typeface="Calibri"/>
                <a:ea typeface="Calibri"/>
              </a:rPr>
              <a:t>, Proxy Impact, and Sustainable Investments Institute have no control over, and assume no responsibility for, the content, privacy policies, or practices of any third party web sites or services that you may access as a result of our programming.  </a:t>
            </a:r>
            <a:r>
              <a:rPr b="0" i="1" lang="en-US" sz="1600" spc="-1" strike="noStrike">
                <a:solidFill>
                  <a:srgbClr val="000000"/>
                </a:solidFill>
                <a:latin typeface="Calibri"/>
                <a:ea typeface="Calibri"/>
              </a:rPr>
              <a:t>As You Sow, </a:t>
            </a:r>
            <a:r>
              <a:rPr b="0" lang="en-US" sz="1600" spc="-1" strike="noStrike">
                <a:solidFill>
                  <a:srgbClr val="000000"/>
                </a:solidFill>
                <a:latin typeface="Calibri"/>
                <a:ea typeface="Calibri"/>
              </a:rPr>
              <a:t>Proxy Impact, and Sustainable Investments Institute shall not be responsible or liable, directly or indirectly, for any damage or loss caused or alleged to be caused by or in connection with use of or reliance on any such content, goods, or services available on or through any such web sites or services.  </a:t>
            </a:r>
            <a:endParaRPr b="0" lang="en-US" sz="1600" spc="-1" strike="noStrike">
              <a:latin typeface="Arial"/>
            </a:endParaRPr>
          </a:p>
          <a:p>
            <a:pPr>
              <a:lnSpc>
                <a:spcPct val="100000"/>
              </a:lnSpc>
            </a:pPr>
            <a:br/>
            <a:r>
              <a:rPr b="0" lang="en-US" sz="1600" spc="-1" strike="noStrike">
                <a:solidFill>
                  <a:srgbClr val="000000"/>
                </a:solidFill>
                <a:latin typeface="Calibri"/>
                <a:ea typeface="Calibri"/>
              </a:rPr>
              <a:t> </a:t>
            </a:r>
            <a:r>
              <a:rPr b="0" lang="en-US" sz="1600" spc="-1" strike="noStrike">
                <a:solidFill>
                  <a:srgbClr val="1f497d"/>
                </a:solidFill>
                <a:latin typeface="Calibri"/>
                <a:ea typeface="Calibri"/>
              </a:rPr>
              <a:t>See our full disclaimer on our website </a:t>
            </a:r>
            <a:r>
              <a:rPr b="0" lang="en-US" sz="1600" spc="-1" strike="noStrike" u="sng">
                <a:solidFill>
                  <a:srgbClr val="0563c1"/>
                </a:solidFill>
                <a:uFillTx/>
                <a:latin typeface="Calibri"/>
                <a:ea typeface="Calibri"/>
                <a:hlinkClick r:id="rId2"/>
              </a:rPr>
              <a:t> https://www.proxypreview.org/legal</a:t>
            </a: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7"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368"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369" name="Google Shape;172;p27"/>
          <p:cNvSpPr/>
          <p:nvPr/>
        </p:nvSpPr>
        <p:spPr>
          <a:xfrm>
            <a:off x="6007320" y="2109240"/>
            <a:ext cx="6510960" cy="837720"/>
          </a:xfrm>
          <a:prstGeom prst="rect">
            <a:avLst/>
          </a:prstGeom>
          <a:noFill/>
          <a:ln w="0">
            <a:noFill/>
          </a:ln>
        </p:spPr>
        <p:style>
          <a:lnRef idx="0"/>
          <a:fillRef idx="0"/>
          <a:effectRef idx="0"/>
          <a:fontRef idx="minor"/>
        </p:style>
        <p:txBody>
          <a:bodyPr anchor="b">
            <a:noAutofit/>
          </a:bodyPr>
          <a:p>
            <a:pPr>
              <a:lnSpc>
                <a:spcPct val="70000"/>
              </a:lnSpc>
            </a:pPr>
            <a:r>
              <a:rPr b="1" lang="en-US" sz="4000" spc="-1" strike="noStrike">
                <a:solidFill>
                  <a:srgbClr val="62308e"/>
                </a:solidFill>
                <a:latin typeface="Calibri"/>
              </a:rPr>
              <a:t>Thank You for Joining Us!</a:t>
            </a:r>
            <a:endParaRPr b="0" lang="en-US" sz="4000" spc="-1" strike="noStrike">
              <a:latin typeface="Arial"/>
            </a:endParaRPr>
          </a:p>
        </p:txBody>
      </p:sp>
      <p:sp>
        <p:nvSpPr>
          <p:cNvPr id="370" name="Google Shape;173;p27"/>
          <p:cNvSpPr/>
          <p:nvPr/>
        </p:nvSpPr>
        <p:spPr>
          <a:xfrm>
            <a:off x="6797520" y="3117960"/>
            <a:ext cx="3657240" cy="829800"/>
          </a:xfrm>
          <a:prstGeom prst="rect">
            <a:avLst/>
          </a:prstGeom>
          <a:noFill/>
          <a:ln w="0">
            <a:noFill/>
          </a:ln>
        </p:spPr>
        <p:style>
          <a:lnRef idx="0"/>
          <a:fillRef idx="0"/>
          <a:effectRef idx="0"/>
          <a:fontRef idx="minor"/>
        </p:style>
        <p:txBody>
          <a:bodyPr>
            <a:noAutofit/>
          </a:bodyPr>
          <a:p>
            <a:pPr algn="ctr">
              <a:lnSpc>
                <a:spcPct val="100000"/>
              </a:lnSpc>
            </a:pPr>
            <a:r>
              <a:rPr b="0" lang="en-US" sz="2400" spc="-1" strike="noStrike">
                <a:solidFill>
                  <a:srgbClr val="000000"/>
                </a:solidFill>
                <a:latin typeface="Calibri"/>
                <a:ea typeface="Calibri"/>
              </a:rPr>
              <a:t>Download the full report at</a:t>
            </a:r>
            <a:endParaRPr b="0" lang="en-US" sz="2400" spc="-1" strike="noStrike">
              <a:latin typeface="Arial"/>
            </a:endParaRPr>
          </a:p>
          <a:p>
            <a:pPr algn="ctr">
              <a:lnSpc>
                <a:spcPct val="100000"/>
              </a:lnSpc>
            </a:pPr>
            <a:r>
              <a:rPr b="1" lang="en-US" sz="2400" spc="-1" strike="noStrike" u="sng">
                <a:solidFill>
                  <a:srgbClr val="62308e"/>
                </a:solidFill>
                <a:uFillTx/>
                <a:latin typeface="Calibri"/>
                <a:ea typeface="Calibri"/>
              </a:rPr>
              <a:t>www.proxypreview.org</a:t>
            </a:r>
            <a:endParaRPr b="0" lang="en-US" sz="2400" spc="-1" strike="noStrike">
              <a:latin typeface="Arial"/>
            </a:endParaRPr>
          </a:p>
        </p:txBody>
      </p:sp>
      <p:sp>
        <p:nvSpPr>
          <p:cNvPr id="371" name="Google Shape;174;p27"/>
          <p:cNvSpPr/>
          <p:nvPr/>
        </p:nvSpPr>
        <p:spPr>
          <a:xfrm>
            <a:off x="6035400" y="3700080"/>
            <a:ext cx="5181120" cy="837720"/>
          </a:xfrm>
          <a:prstGeom prst="rect">
            <a:avLst/>
          </a:prstGeom>
          <a:noFill/>
          <a:ln w="0">
            <a:noFill/>
          </a:ln>
        </p:spPr>
        <p:style>
          <a:lnRef idx="0"/>
          <a:fillRef idx="0"/>
          <a:effectRef idx="0"/>
          <a:fontRef idx="minor"/>
        </p:style>
        <p:txBody>
          <a:bodyPr anchor="b">
            <a:noAutofit/>
          </a:bodyPr>
          <a:p>
            <a:pPr algn="ctr">
              <a:lnSpc>
                <a:spcPct val="90000"/>
              </a:lnSpc>
            </a:pPr>
            <a:r>
              <a:rPr b="1" i="1" lang="en-US" sz="2000" spc="-1" strike="noStrike">
                <a:solidFill>
                  <a:srgbClr val="62308e"/>
                </a:solidFill>
                <a:latin typeface="Calibri"/>
                <a:ea typeface="Calibri"/>
              </a:rPr>
              <a:t>March 14, 2024</a:t>
            </a:r>
            <a:endParaRPr b="0" lang="en-US" sz="2000" spc="-1" strike="noStrike">
              <a:latin typeface="Arial"/>
            </a:endParaRPr>
          </a:p>
        </p:txBody>
      </p:sp>
      <p:pic>
        <p:nvPicPr>
          <p:cNvPr id="372" name="Picture 6" descr="A cover of a book&#10;&#10;Description automatically generated"/>
          <p:cNvPicPr/>
          <p:nvPr/>
        </p:nvPicPr>
        <p:blipFill>
          <a:blip r:embed="rId2"/>
          <a:stretch/>
        </p:blipFill>
        <p:spPr>
          <a:xfrm>
            <a:off x="1918800" y="1970640"/>
            <a:ext cx="3546720" cy="45900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114"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115" name="Google Shape;217;p32"/>
          <p:cNvSpPr/>
          <p:nvPr/>
        </p:nvSpPr>
        <p:spPr>
          <a:xfrm>
            <a:off x="1981080" y="1020600"/>
            <a:ext cx="8229240" cy="1142640"/>
          </a:xfrm>
          <a:prstGeom prst="rect">
            <a:avLst/>
          </a:prstGeom>
          <a:noFill/>
          <a:ln w="0">
            <a:noFill/>
          </a:ln>
        </p:spPr>
        <p:style>
          <a:lnRef idx="0"/>
          <a:fillRef idx="0"/>
          <a:effectRef idx="0"/>
          <a:fontRef idx="minor"/>
        </p:style>
        <p:txBody>
          <a:bodyPr anchor="ctr">
            <a:noAutofit/>
          </a:bodyPr>
          <a:p>
            <a:pPr algn="ctr">
              <a:lnSpc>
                <a:spcPct val="100000"/>
              </a:lnSpc>
            </a:pPr>
            <a:r>
              <a:rPr b="1" lang="en-US" sz="4000" spc="-1" strike="noStrike">
                <a:solidFill>
                  <a:srgbClr val="532977"/>
                </a:solidFill>
                <a:latin typeface="Calibri"/>
                <a:ea typeface="Calibri"/>
              </a:rPr>
              <a:t>Introduction</a:t>
            </a:r>
            <a:endParaRPr b="0" lang="en-US" sz="4000" spc="-1" strike="noStrike">
              <a:latin typeface="Arial"/>
            </a:endParaRPr>
          </a:p>
        </p:txBody>
      </p:sp>
      <p:sp>
        <p:nvSpPr>
          <p:cNvPr id="116" name="Google Shape;218;p32"/>
          <p:cNvSpPr/>
          <p:nvPr/>
        </p:nvSpPr>
        <p:spPr>
          <a:xfrm>
            <a:off x="6008400" y="2674800"/>
            <a:ext cx="3438000" cy="1507680"/>
          </a:xfrm>
          <a:prstGeom prst="rect">
            <a:avLst/>
          </a:prstGeom>
          <a:noFill/>
          <a:ln w="0">
            <a:noFill/>
          </a:ln>
        </p:spPr>
        <p:style>
          <a:lnRef idx="0"/>
          <a:fillRef idx="0"/>
          <a:effectRef idx="0"/>
          <a:fontRef idx="minor"/>
        </p:style>
        <p:txBody>
          <a:bodyPr>
            <a:noAutofit/>
          </a:bodyPr>
          <a:p>
            <a:pPr>
              <a:lnSpc>
                <a:spcPct val="100000"/>
              </a:lnSpc>
            </a:pPr>
            <a:r>
              <a:rPr b="1" lang="en-US" sz="2800" spc="-1" strike="noStrike">
                <a:solidFill>
                  <a:srgbClr val="532977"/>
                </a:solidFill>
                <a:latin typeface="Calibri"/>
                <a:ea typeface="Calibri"/>
              </a:rPr>
              <a:t>Andrew Behar</a:t>
            </a:r>
            <a:endParaRPr b="0" lang="en-US" sz="2800" spc="-1" strike="noStrike">
              <a:latin typeface="Arial"/>
            </a:endParaRPr>
          </a:p>
          <a:p>
            <a:pPr>
              <a:lnSpc>
                <a:spcPct val="100000"/>
              </a:lnSpc>
            </a:pPr>
            <a:r>
              <a:rPr b="0" i="1" lang="en-US" sz="2000" spc="-1" strike="noStrike">
                <a:solidFill>
                  <a:srgbClr val="532977"/>
                </a:solidFill>
                <a:latin typeface="Calibri"/>
                <a:ea typeface="Calibri"/>
              </a:rPr>
              <a:t>CEO</a:t>
            </a:r>
            <a:endParaRPr b="0" lang="en-US" sz="2000" spc="-1" strike="noStrike">
              <a:latin typeface="Arial"/>
            </a:endParaRPr>
          </a:p>
          <a:p>
            <a:pPr>
              <a:lnSpc>
                <a:spcPct val="100000"/>
              </a:lnSpc>
            </a:pPr>
            <a:r>
              <a:rPr b="1" i="1" lang="en-US" sz="2000" spc="-1" strike="noStrike">
                <a:solidFill>
                  <a:srgbClr val="532977"/>
                </a:solidFill>
                <a:latin typeface="Calibri"/>
                <a:ea typeface="Calibri"/>
              </a:rPr>
              <a:t>As You Sow</a:t>
            </a:r>
            <a:endParaRPr b="0" lang="en-US" sz="2000" spc="-1" strike="noStrike">
              <a:latin typeface="Arial"/>
            </a:endParaRPr>
          </a:p>
          <a:p>
            <a:pPr>
              <a:lnSpc>
                <a:spcPct val="100000"/>
              </a:lnSpc>
            </a:pPr>
            <a:endParaRPr b="0" lang="en-US" sz="2000" spc="-1" strike="noStrike">
              <a:latin typeface="Arial"/>
            </a:endParaRPr>
          </a:p>
        </p:txBody>
      </p:sp>
      <p:pic>
        <p:nvPicPr>
          <p:cNvPr id="117" name="Google Shape;219;p32" descr=""/>
          <p:cNvPicPr/>
          <p:nvPr/>
        </p:nvPicPr>
        <p:blipFill>
          <a:blip r:embed="rId2"/>
          <a:stretch/>
        </p:blipFill>
        <p:spPr>
          <a:xfrm>
            <a:off x="6008400" y="4100040"/>
            <a:ext cx="2015280" cy="594000"/>
          </a:xfrm>
          <a:prstGeom prst="rect">
            <a:avLst/>
          </a:prstGeom>
          <a:ln w="0">
            <a:noFill/>
          </a:ln>
        </p:spPr>
      </p:pic>
      <p:pic>
        <p:nvPicPr>
          <p:cNvPr id="118" name="Picture 5" descr=""/>
          <p:cNvPicPr/>
          <p:nvPr/>
        </p:nvPicPr>
        <p:blipFill>
          <a:blip r:embed="rId3"/>
          <a:stretch/>
        </p:blipFill>
        <p:spPr>
          <a:xfrm>
            <a:off x="3459960" y="2241360"/>
            <a:ext cx="2261160" cy="28317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120"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121" name="Google Shape;195;p28"/>
          <p:cNvSpPr/>
          <p:nvPr/>
        </p:nvSpPr>
        <p:spPr>
          <a:xfrm>
            <a:off x="2213640" y="1013040"/>
            <a:ext cx="7764120" cy="2184840"/>
          </a:xfrm>
          <a:prstGeom prst="rect">
            <a:avLst/>
          </a:prstGeom>
          <a:noFill/>
          <a:ln w="0">
            <a:noFill/>
          </a:ln>
        </p:spPr>
        <p:style>
          <a:lnRef idx="0"/>
          <a:fillRef idx="0"/>
          <a:effectRef idx="0"/>
          <a:fontRef idx="minor"/>
        </p:style>
        <p:txBody>
          <a:bodyPr>
            <a:noAutofit/>
          </a:bodyPr>
          <a:p>
            <a:pPr algn="ctr">
              <a:lnSpc>
                <a:spcPct val="100000"/>
              </a:lnSpc>
              <a:tabLst>
                <a:tab algn="l" pos="0"/>
              </a:tabLst>
            </a:pPr>
            <a:r>
              <a:rPr b="1" lang="en-CA" sz="4000" spc="-1" strike="noStrike">
                <a:solidFill>
                  <a:srgbClr val="532977"/>
                </a:solidFill>
                <a:latin typeface="Calibri"/>
                <a:ea typeface="Montserrat"/>
              </a:rPr>
              <a:t>About </a:t>
            </a:r>
            <a:r>
              <a:rPr b="1" i="1" lang="en-CA" sz="4000" spc="-1" strike="noStrike">
                <a:solidFill>
                  <a:srgbClr val="532977"/>
                </a:solidFill>
                <a:latin typeface="Calibri"/>
                <a:ea typeface="Montserrat"/>
              </a:rPr>
              <a:t>As You Sow</a:t>
            </a:r>
            <a:endParaRPr b="0" lang="en-US" sz="4000" spc="-1" strike="noStrike">
              <a:latin typeface="Arial"/>
            </a:endParaRPr>
          </a:p>
          <a:p>
            <a:pPr>
              <a:lnSpc>
                <a:spcPct val="100000"/>
              </a:lnSpc>
              <a:tabLst>
                <a:tab algn="l" pos="0"/>
              </a:tabLst>
            </a:pPr>
            <a:r>
              <a:rPr b="0" lang="en-CA" sz="1600" spc="-1" strike="noStrike">
                <a:solidFill>
                  <a:srgbClr val="000000"/>
                </a:solidFill>
                <a:latin typeface="Times New Roman"/>
                <a:ea typeface="Times New Roman"/>
              </a:rPr>
              <a:t> </a:t>
            </a:r>
            <a:endParaRPr b="0" lang="en-US" sz="1600" spc="-1" strike="noStrike">
              <a:latin typeface="Arial"/>
            </a:endParaRPr>
          </a:p>
          <a:p>
            <a:pPr>
              <a:lnSpc>
                <a:spcPct val="100000"/>
              </a:lnSpc>
              <a:tabLst>
                <a:tab algn="l" pos="0"/>
              </a:tabLst>
            </a:pPr>
            <a:r>
              <a:rPr b="1" lang="en-CA" sz="2400" spc="-1" strike="noStrike">
                <a:solidFill>
                  <a:srgbClr val="000000"/>
                </a:solidFill>
                <a:latin typeface="Calibri"/>
                <a:ea typeface="Calibri"/>
              </a:rPr>
              <a:t>Mission</a:t>
            </a:r>
            <a:r>
              <a:rPr b="1" i="1" lang="en-CA" sz="2400" spc="-1" strike="noStrike">
                <a:solidFill>
                  <a:srgbClr val="000000"/>
                </a:solidFill>
                <a:latin typeface="Calibri"/>
                <a:ea typeface="Calibri"/>
              </a:rPr>
              <a:t>: </a:t>
            </a:r>
            <a:r>
              <a:rPr b="0" i="1" lang="en-CA" sz="2400" spc="-1" strike="noStrike">
                <a:solidFill>
                  <a:srgbClr val="000000"/>
                </a:solidFill>
                <a:latin typeface="Calibri"/>
                <a:ea typeface="Calibri"/>
              </a:rPr>
              <a:t>to promote environmental and social corporate responsibility through shareholder advocacy, coalition building, and innovative legal strategies</a:t>
            </a:r>
            <a:endParaRPr b="0" lang="en-US" sz="2400" spc="-1" strike="noStrike">
              <a:latin typeface="Arial"/>
            </a:endParaRPr>
          </a:p>
          <a:p>
            <a:pPr>
              <a:lnSpc>
                <a:spcPct val="100000"/>
              </a:lnSpc>
              <a:tabLst>
                <a:tab algn="l" pos="0"/>
              </a:tabLst>
            </a:pPr>
            <a:endParaRPr b="0" lang="en-US" sz="2400" spc="-1" strike="noStrike">
              <a:latin typeface="Arial"/>
            </a:endParaRPr>
          </a:p>
        </p:txBody>
      </p:sp>
      <p:sp>
        <p:nvSpPr>
          <p:cNvPr id="122" name="Google Shape;196;p28"/>
          <p:cNvSpPr/>
          <p:nvPr/>
        </p:nvSpPr>
        <p:spPr>
          <a:xfrm>
            <a:off x="2213640" y="3198240"/>
            <a:ext cx="7929720" cy="2904120"/>
          </a:xfrm>
          <a:prstGeom prst="rect">
            <a:avLst/>
          </a:prstGeom>
          <a:noFill/>
          <a:ln w="0">
            <a:noFill/>
          </a:ln>
        </p:spPr>
        <p:style>
          <a:lnRef idx="0"/>
          <a:fillRef idx="0"/>
          <a:effectRef idx="0"/>
          <a:fontRef idx="minor"/>
        </p:style>
        <p:txBody>
          <a:bodyPr>
            <a:noAutofit/>
          </a:bodyPr>
          <a:p>
            <a:pPr marL="285840" indent="-285480">
              <a:lnSpc>
                <a:spcPct val="100000"/>
              </a:lnSpc>
              <a:buClr>
                <a:srgbClr val="000000"/>
              </a:buClr>
              <a:buFont typeface="Arial"/>
              <a:buChar char="•"/>
            </a:pPr>
            <a:r>
              <a:rPr b="0" lang="en-CA" sz="2000" spc="-1" strike="noStrike">
                <a:solidFill>
                  <a:srgbClr val="000000"/>
                </a:solidFill>
                <a:latin typeface="Calibri"/>
                <a:ea typeface="Calibri"/>
              </a:rPr>
              <a:t>Founded in 1992 on the belief that corporations </a:t>
            </a:r>
            <a:r>
              <a:rPr b="0" i="1" lang="en-CA" sz="2000" spc="-1" strike="noStrike">
                <a:solidFill>
                  <a:srgbClr val="000000"/>
                </a:solidFill>
                <a:latin typeface="Calibri"/>
                <a:ea typeface="Calibri"/>
              </a:rPr>
              <a:t>must</a:t>
            </a:r>
            <a:r>
              <a:rPr b="0" lang="en-CA" sz="2000" spc="-1" strike="noStrike">
                <a:solidFill>
                  <a:srgbClr val="000000"/>
                </a:solidFill>
                <a:latin typeface="Calibri"/>
                <a:ea typeface="Calibri"/>
              </a:rPr>
              <a:t> be an active part of the solutions to society’s environmental and human rights issues</a:t>
            </a:r>
            <a:endParaRPr b="0" lang="en-US" sz="2000" spc="-1" strike="noStrike">
              <a:latin typeface="Arial"/>
            </a:endParaRPr>
          </a:p>
          <a:p>
            <a:pPr marL="285840" indent="-158400">
              <a:lnSpc>
                <a:spcPct val="100000"/>
              </a:lnSpc>
              <a:tabLst>
                <a:tab algn="l" pos="0"/>
              </a:tabLst>
            </a:pPr>
            <a:endParaRPr b="0" lang="en-US" sz="2000" spc="-1" strike="noStrike">
              <a:latin typeface="Arial"/>
            </a:endParaRPr>
          </a:p>
          <a:p>
            <a:pPr marL="285840" indent="-285480">
              <a:lnSpc>
                <a:spcPct val="100000"/>
              </a:lnSpc>
              <a:buClr>
                <a:srgbClr val="000000"/>
              </a:buClr>
              <a:buFont typeface="Arial"/>
              <a:buChar char="•"/>
              <a:tabLst>
                <a:tab algn="l" pos="0"/>
              </a:tabLst>
            </a:pPr>
            <a:r>
              <a:rPr b="0" lang="en-CA" sz="2000" spc="-1" strike="noStrike">
                <a:solidFill>
                  <a:srgbClr val="000000"/>
                </a:solidFill>
                <a:latin typeface="Calibri"/>
                <a:ea typeface="Calibri"/>
              </a:rPr>
              <a:t>30-year track record of promoting values-aligned investing and securing positive, lasting corporation change </a:t>
            </a:r>
            <a:endParaRPr b="0" lang="en-US" sz="2000" spc="-1" strike="noStrike">
              <a:latin typeface="Arial"/>
            </a:endParaRPr>
          </a:p>
          <a:p>
            <a:pPr>
              <a:lnSpc>
                <a:spcPct val="100000"/>
              </a:lnSpc>
              <a:tabLst>
                <a:tab algn="l" pos="0"/>
              </a:tabLst>
            </a:pPr>
            <a:endParaRPr b="0" lang="en-US" sz="2000" spc="-1" strike="noStrike">
              <a:latin typeface="Arial"/>
            </a:endParaRPr>
          </a:p>
          <a:p>
            <a:pPr marL="285840" indent="-285480">
              <a:lnSpc>
                <a:spcPct val="100000"/>
              </a:lnSpc>
              <a:buClr>
                <a:srgbClr val="000000"/>
              </a:buClr>
              <a:buFont typeface="Arial"/>
              <a:buChar char="•"/>
              <a:tabLst>
                <a:tab algn="l" pos="0"/>
              </a:tabLst>
            </a:pPr>
            <a:r>
              <a:rPr b="0" lang="en-CA" sz="2000" spc="-1" strike="noStrike">
                <a:solidFill>
                  <a:srgbClr val="000000"/>
                </a:solidFill>
                <a:latin typeface="Calibri"/>
                <a:ea typeface="Calibri"/>
              </a:rPr>
              <a:t>We communicate directly with corporate executives to collaboratively develop and implement business models that reduce risk, benefit brand reputation, and protect long-term shareholder value while simultaneously bringing about positive change for the environment and human rights</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124" name="Picture 1" descr="A purple and green logo&#10;&#10;Description automatically generated"/>
          <p:cNvPicPr/>
          <p:nvPr/>
        </p:nvPicPr>
        <p:blipFill>
          <a:blip r:embed="rId1"/>
          <a:stretch/>
        </p:blipFill>
        <p:spPr>
          <a:xfrm>
            <a:off x="1149120" y="212040"/>
            <a:ext cx="4571640" cy="642240"/>
          </a:xfrm>
          <a:prstGeom prst="rect">
            <a:avLst/>
          </a:prstGeom>
          <a:ln w="0">
            <a:noFill/>
          </a:ln>
        </p:spPr>
      </p:pic>
      <p:sp>
        <p:nvSpPr>
          <p:cNvPr id="125" name="Google Shape;241;p35"/>
          <p:cNvSpPr/>
          <p:nvPr/>
        </p:nvSpPr>
        <p:spPr>
          <a:xfrm>
            <a:off x="1981080" y="1055160"/>
            <a:ext cx="8229240" cy="779400"/>
          </a:xfrm>
          <a:prstGeom prst="rect">
            <a:avLst/>
          </a:prstGeom>
          <a:noFill/>
          <a:ln w="0">
            <a:noFill/>
          </a:ln>
        </p:spPr>
        <p:style>
          <a:lnRef idx="0"/>
          <a:fillRef idx="0"/>
          <a:effectRef idx="0"/>
          <a:fontRef idx="minor"/>
        </p:style>
        <p:txBody>
          <a:bodyPr>
            <a:noAutofit/>
          </a:bodyPr>
          <a:p>
            <a:pPr algn="ctr">
              <a:lnSpc>
                <a:spcPct val="90000"/>
              </a:lnSpc>
            </a:pPr>
            <a:r>
              <a:rPr b="1" lang="en-US" sz="4000" spc="-1" strike="noStrike">
                <a:solidFill>
                  <a:srgbClr val="532977"/>
                </a:solidFill>
                <a:latin typeface="Calibri"/>
                <a:ea typeface="Calibri"/>
              </a:rPr>
              <a:t>2024 Proxy Season Overview</a:t>
            </a:r>
            <a:endParaRPr b="0" lang="en-US" sz="4000" spc="-1" strike="noStrike">
              <a:latin typeface="Arial"/>
            </a:endParaRPr>
          </a:p>
        </p:txBody>
      </p:sp>
      <p:sp>
        <p:nvSpPr>
          <p:cNvPr id="126" name="Google Shape;242;p35"/>
          <p:cNvSpPr/>
          <p:nvPr/>
        </p:nvSpPr>
        <p:spPr>
          <a:xfrm>
            <a:off x="5829480" y="2705040"/>
            <a:ext cx="4381200" cy="1447560"/>
          </a:xfrm>
          <a:prstGeom prst="rect">
            <a:avLst/>
          </a:prstGeom>
          <a:noFill/>
          <a:ln w="0">
            <a:noFill/>
          </a:ln>
        </p:spPr>
        <p:style>
          <a:lnRef idx="0"/>
          <a:fillRef idx="0"/>
          <a:effectRef idx="0"/>
          <a:fontRef idx="minor"/>
        </p:style>
        <p:txBody>
          <a:bodyPr>
            <a:noAutofit/>
          </a:bodyPr>
          <a:p>
            <a:pPr>
              <a:lnSpc>
                <a:spcPct val="100000"/>
              </a:lnSpc>
            </a:pPr>
            <a:r>
              <a:rPr b="1" lang="en-US" sz="2800" spc="-1" strike="noStrike">
                <a:solidFill>
                  <a:srgbClr val="532977"/>
                </a:solidFill>
                <a:latin typeface="Calibri"/>
                <a:ea typeface="Calibri"/>
              </a:rPr>
              <a:t>Heidi Welsh</a:t>
            </a:r>
            <a:endParaRPr b="0" lang="en-US" sz="2800" spc="-1" strike="noStrike">
              <a:latin typeface="Arial"/>
            </a:endParaRPr>
          </a:p>
          <a:p>
            <a:pPr>
              <a:lnSpc>
                <a:spcPct val="100000"/>
              </a:lnSpc>
            </a:pPr>
            <a:r>
              <a:rPr b="0" i="1" lang="en-US" sz="2000" spc="-1" strike="noStrike">
                <a:solidFill>
                  <a:srgbClr val="532977"/>
                </a:solidFill>
                <a:latin typeface="Calibri"/>
                <a:ea typeface="Calibri"/>
              </a:rPr>
              <a:t>Executive Director</a:t>
            </a:r>
            <a:endParaRPr b="0" lang="en-US" sz="2000" spc="-1" strike="noStrike">
              <a:latin typeface="Arial"/>
            </a:endParaRPr>
          </a:p>
          <a:p>
            <a:pPr>
              <a:lnSpc>
                <a:spcPct val="100000"/>
              </a:lnSpc>
            </a:pPr>
            <a:r>
              <a:rPr b="1" lang="en-US" sz="2000" spc="-1" strike="noStrike">
                <a:solidFill>
                  <a:srgbClr val="532977"/>
                </a:solidFill>
                <a:latin typeface="Calibri"/>
                <a:ea typeface="Calibri"/>
              </a:rPr>
              <a:t>Sustainable Investments Institute (Si2)</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p:txBody>
      </p:sp>
      <p:pic>
        <p:nvPicPr>
          <p:cNvPr id="127" name="Google Shape;243;p35" descr=""/>
          <p:cNvPicPr/>
          <p:nvPr/>
        </p:nvPicPr>
        <p:blipFill>
          <a:blip r:embed="rId2"/>
          <a:stretch/>
        </p:blipFill>
        <p:spPr>
          <a:xfrm>
            <a:off x="5918040" y="3849480"/>
            <a:ext cx="952200" cy="1563480"/>
          </a:xfrm>
          <a:prstGeom prst="rect">
            <a:avLst/>
          </a:prstGeom>
          <a:ln w="0">
            <a:noFill/>
          </a:ln>
        </p:spPr>
      </p:pic>
      <p:pic>
        <p:nvPicPr>
          <p:cNvPr id="128" name="Picture 5" descr="A person wearing glasses and a scarf&#10;&#10;Description automatically generated"/>
          <p:cNvPicPr/>
          <p:nvPr/>
        </p:nvPicPr>
        <p:blipFill>
          <a:blip r:embed="rId3"/>
          <a:stretch/>
        </p:blipFill>
        <p:spPr>
          <a:xfrm>
            <a:off x="3287880" y="2413800"/>
            <a:ext cx="2399040" cy="29988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Google Shape;325;p47"/>
          <p:cNvSpPr/>
          <p:nvPr/>
        </p:nvSpPr>
        <p:spPr>
          <a:xfrm>
            <a:off x="1981080" y="533520"/>
            <a:ext cx="8229240" cy="1142640"/>
          </a:xfrm>
          <a:prstGeom prst="rect">
            <a:avLst/>
          </a:prstGeom>
          <a:noFill/>
          <a:ln w="0">
            <a:noFill/>
          </a:ln>
        </p:spPr>
        <p:style>
          <a:lnRef idx="0"/>
          <a:fillRef idx="0"/>
          <a:effectRef idx="0"/>
          <a:fontRef idx="minor"/>
        </p:style>
      </p:sp>
      <p:pic>
        <p:nvPicPr>
          <p:cNvPr id="130" name="Picture 6" descr="A graph of different colored lines&#10;&#10;Description automatically generated"/>
          <p:cNvPicPr/>
          <p:nvPr/>
        </p:nvPicPr>
        <p:blipFill>
          <a:blip r:embed="rId1"/>
          <a:stretch/>
        </p:blipFill>
        <p:spPr>
          <a:xfrm>
            <a:off x="2418480" y="1104840"/>
            <a:ext cx="6999120" cy="5437080"/>
          </a:xfrm>
          <a:prstGeom prst="rect">
            <a:avLst/>
          </a:prstGeom>
          <a:ln w="0">
            <a:noFill/>
          </a:ln>
        </p:spPr>
      </p:pic>
      <p:pic>
        <p:nvPicPr>
          <p:cNvPr id="131" name="Picture 1" descr="A purple and green logo&#10;&#10;Description automatically generated"/>
          <p:cNvPicPr/>
          <p:nvPr/>
        </p:nvPicPr>
        <p:blipFill>
          <a:blip r:embed="rId2"/>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TextBox 5"/>
          <p:cNvSpPr/>
          <p:nvPr/>
        </p:nvSpPr>
        <p:spPr>
          <a:xfrm>
            <a:off x="6977160" y="2003400"/>
            <a:ext cx="4785840" cy="409896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spcAft>
                <a:spcPts val="1800"/>
              </a:spcAft>
              <a:buClr>
                <a:srgbClr val="000000"/>
              </a:buClr>
              <a:buFont typeface="Arial"/>
              <a:buChar char="•"/>
            </a:pPr>
            <a:r>
              <a:rPr b="0" lang="en-US" sz="1800" spc="-1" strike="noStrike">
                <a:solidFill>
                  <a:srgbClr val="000000"/>
                </a:solidFill>
                <a:latin typeface="Calibri"/>
              </a:rPr>
              <a:t>Average support for pro-ESG continued downward slide in 2023 – are we at bottom?</a:t>
            </a:r>
            <a:endParaRPr b="0" lang="en-US" sz="1800" spc="-1" strike="noStrike">
              <a:latin typeface="Arial"/>
            </a:endParaRPr>
          </a:p>
          <a:p>
            <a:pPr marL="285840" indent="-285480">
              <a:lnSpc>
                <a:spcPct val="100000"/>
              </a:lnSpc>
              <a:spcAft>
                <a:spcPts val="1199"/>
              </a:spcAft>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Big Three” voting most impactful, but mix of:</a:t>
            </a:r>
            <a:endParaRPr b="0" lang="en-US" sz="1800" spc="-1" strike="noStrike">
              <a:latin typeface="Arial"/>
            </a:endParaRPr>
          </a:p>
          <a:p>
            <a:pPr lvl="1" marL="743040" indent="-285480">
              <a:lnSpc>
                <a:spcPct val="100000"/>
              </a:lnSpc>
              <a:spcAft>
                <a:spcPts val="601"/>
              </a:spcAft>
              <a:buClr>
                <a:srgbClr val="000000"/>
              </a:buClr>
              <a:buFont typeface="Arial"/>
              <a:buChar char="•"/>
            </a:pPr>
            <a:r>
              <a:rPr b="0" lang="en-US" sz="1800" spc="-1" strike="noStrike">
                <a:solidFill>
                  <a:srgbClr val="000000"/>
                </a:solidFill>
                <a:latin typeface="Calibri"/>
              </a:rPr>
              <a:t>Legal threats to managers </a:t>
            </a:r>
            <a:endParaRPr b="0" lang="en-US" sz="1800" spc="-1" strike="noStrike">
              <a:latin typeface="Arial"/>
            </a:endParaRPr>
          </a:p>
          <a:p>
            <a:pPr lvl="1" marL="743040" indent="-285480">
              <a:lnSpc>
                <a:spcPct val="100000"/>
              </a:lnSpc>
              <a:spcAft>
                <a:spcPts val="601"/>
              </a:spcAft>
              <a:buClr>
                <a:srgbClr val="000000"/>
              </a:buClr>
              <a:buFont typeface="Arial"/>
              <a:buChar char="•"/>
            </a:pPr>
            <a:r>
              <a:rPr b="0" lang="en-US" sz="1800" spc="-1" strike="noStrike">
                <a:solidFill>
                  <a:srgbClr val="000000"/>
                </a:solidFill>
                <a:latin typeface="Calibri"/>
              </a:rPr>
              <a:t>Shifts in proposal content</a:t>
            </a:r>
            <a:endParaRPr b="0" lang="en-US" sz="1800" spc="-1" strike="noStrike">
              <a:latin typeface="Arial"/>
            </a:endParaRPr>
          </a:p>
          <a:p>
            <a:pPr lvl="1" marL="743040" indent="-285480">
              <a:lnSpc>
                <a:spcPct val="100000"/>
              </a:lnSpc>
              <a:spcAft>
                <a:spcPts val="601"/>
              </a:spcAft>
              <a:buClr>
                <a:srgbClr val="000000"/>
              </a:buClr>
              <a:buFont typeface="Arial"/>
              <a:buChar char="•"/>
            </a:pPr>
            <a:r>
              <a:rPr b="0" lang="en-US" sz="1800" spc="-1" strike="noStrike">
                <a:solidFill>
                  <a:srgbClr val="000000"/>
                </a:solidFill>
                <a:latin typeface="Calibri"/>
              </a:rPr>
              <a:t>Uncertainty on SEC climate rule</a:t>
            </a:r>
            <a:endParaRPr b="0" lang="en-US" sz="1800" spc="-1" strike="noStrike">
              <a:latin typeface="Arial"/>
            </a:endParaRPr>
          </a:p>
          <a:p>
            <a:pPr lvl="1" marL="743040" indent="-285480">
              <a:lnSpc>
                <a:spcPct val="100000"/>
              </a:lnSpc>
              <a:spcAft>
                <a:spcPts val="601"/>
              </a:spcAft>
              <a:buClr>
                <a:srgbClr val="000000"/>
              </a:buClr>
              <a:buFont typeface="Arial"/>
              <a:buChar char="•"/>
            </a:pPr>
            <a:r>
              <a:rPr b="0" lang="en-US" sz="1800" spc="-1" strike="noStrike">
                <a:solidFill>
                  <a:srgbClr val="000000"/>
                </a:solidFill>
                <a:latin typeface="Calibri"/>
              </a:rPr>
              <a:t>Short-term energy prices up from wars</a:t>
            </a:r>
            <a:endParaRPr b="0" lang="en-US" sz="1800" spc="-1" strike="noStrike">
              <a:latin typeface="Arial"/>
            </a:endParaRPr>
          </a:p>
          <a:p>
            <a:pPr lvl="1" marL="743040" indent="-285480">
              <a:lnSpc>
                <a:spcPct val="100000"/>
              </a:lnSpc>
              <a:spcAft>
                <a:spcPts val="1800"/>
              </a:spcAft>
              <a:buClr>
                <a:srgbClr val="000000"/>
              </a:buClr>
              <a:buFont typeface="Arial"/>
              <a:buChar char="•"/>
            </a:pPr>
            <a:r>
              <a:rPr b="0" lang="en-US" sz="1800" spc="-1" strike="noStrike">
                <a:solidFill>
                  <a:srgbClr val="000000"/>
                </a:solidFill>
                <a:latin typeface="Calibri"/>
              </a:rPr>
              <a:t>Political maneuvering</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Calibri"/>
              </a:rPr>
              <a:t>No anti-ESG support but overall “chill” on most but not all topics</a:t>
            </a:r>
            <a:endParaRPr b="0" lang="en-US" sz="1800" spc="-1" strike="noStrike">
              <a:latin typeface="Arial"/>
            </a:endParaRPr>
          </a:p>
          <a:p>
            <a:pPr>
              <a:lnSpc>
                <a:spcPct val="100000"/>
              </a:lnSpc>
              <a:spcAft>
                <a:spcPts val="601"/>
              </a:spcAft>
            </a:pPr>
            <a:endParaRPr b="0" lang="en-US" sz="1800" spc="-1" strike="noStrike">
              <a:latin typeface="Arial"/>
            </a:endParaRPr>
          </a:p>
        </p:txBody>
      </p:sp>
      <p:pic>
        <p:nvPicPr>
          <p:cNvPr id="133" name="Picture 6" descr="A graph of a number of people&#10;&#10;Description automatically generated with medium confidence"/>
          <p:cNvPicPr/>
          <p:nvPr/>
        </p:nvPicPr>
        <p:blipFill>
          <a:blip r:embed="rId1"/>
          <a:stretch/>
        </p:blipFill>
        <p:spPr>
          <a:xfrm>
            <a:off x="474120" y="1153440"/>
            <a:ext cx="6179760" cy="5316480"/>
          </a:xfrm>
          <a:prstGeom prst="rect">
            <a:avLst/>
          </a:prstGeom>
          <a:ln w="0">
            <a:noFill/>
          </a:ln>
        </p:spPr>
      </p:pic>
      <p:pic>
        <p:nvPicPr>
          <p:cNvPr id="134" name="Picture 1" descr="A purple and green logo&#10;&#10;Description automatically generated"/>
          <p:cNvPicPr/>
          <p:nvPr/>
        </p:nvPicPr>
        <p:blipFill>
          <a:blip r:embed="rId2"/>
          <a:stretch/>
        </p:blipFill>
        <p:spPr>
          <a:xfrm>
            <a:off x="1149120" y="212040"/>
            <a:ext cx="4571640" cy="6422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597</TotalTime>
  <Application>LibreOffice/7.1.4.2$Windows_X86_64 LibreOffice_project/a529a4fab45b75fefc5b6226684193eb000654f6</Application>
  <AppVersion>15.0000</AppVersion>
  <Words>3034</Words>
  <Paragraphs>475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2024-03-12T14:26:39Z</dcterms:created>
  <dc:creator>Thembi Ndebele</dc:creator>
  <dc:description/>
  <dc:language>en-US</dc:language>
  <cp:lastModifiedBy/>
  <dcterms:modified xsi:type="dcterms:W3CDTF">2024-04-15T11:29:39Z</dcterms:modified>
  <cp:revision>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43</vt:i4>
  </property>
  <property fmtid="{D5CDD505-2E9C-101B-9397-08002B2CF9AE}" pid="3" name="PresentationFormat">
    <vt:lpwstr>Widescreen</vt:lpwstr>
  </property>
  <property fmtid="{D5CDD505-2E9C-101B-9397-08002B2CF9AE}" pid="4" name="Slides">
    <vt:i4>45</vt:i4>
  </property>
</Properties>
</file>